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1"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Merriweather" panose="00000500000000000000" pitchFamily="2" charset="0"/>
      <p:regular r:id="rId36"/>
      <p:bold r:id="rId37"/>
      <p:italic r:id="rId38"/>
      <p:boldItalic r:id="rId39"/>
    </p:embeddedFont>
    <p:embeddedFont>
      <p:font typeface="Montserrat" panose="000005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F4431D-853E-42D7-A9D6-6DA8754BE969}">
  <a:tblStyle styleId="{01F4431D-853E-42D7-A9D6-6DA8754BE96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 name="Google Shape;2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5a7febc08c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5a7febc08c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5f840fbb58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5f840fbb58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49af0192a2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49af0192a2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5a7febc08c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5a7febc08c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5a7febc08c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5a7febc08c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4763ea8f59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4763ea8f59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4763ea8f59_9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4763ea8f59_9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4763ea8f59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4763ea8f59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4763ea8f59_9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4763ea8f59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56b84af54b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56b84af54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1543a618aa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 name="Google Shape;31;g1543a618a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5a7febc08c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5a7febc08c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fec22ab675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fec22ab67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5a7febc08c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5a7febc08c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5f840fbb58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15f840fbb5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f1c0474ea_1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ff1c0474ea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5a7febc08c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5a7febc08c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5a7febc08c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5a7febc08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fdeea23fa9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fdeea23fa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4763ea8f59_9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14763ea8f59_9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4763ea8f59_9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4763ea8f59_9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153fc68967c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g153fc68967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4763ea8f59_9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4763ea8f59_9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fec22ab675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fec22ab67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4763ea8f59_5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4763ea8f59_5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fdeea23fa9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fdeea23fa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156b84af54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156b84af54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ff1c0474e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ff1c0474e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543a618aaf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543a618aaf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ff4aabe67d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ff4aabe67d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ff4aabe67d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ff4aabe67d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56b84af54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56b84af5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spcBef>
                <a:spcPts val="0"/>
              </a:spcBef>
              <a:spcAft>
                <a:spcPts val="0"/>
              </a:spcAft>
              <a:buClr>
                <a:srgbClr val="F62459"/>
              </a:buClr>
              <a:buSzPts val="5400"/>
              <a:buFont typeface="Montserrat"/>
              <a:buNone/>
              <a:defRPr sz="5400" b="1">
                <a:solidFill>
                  <a:srgbClr val="F62459"/>
                </a:solidFill>
                <a:latin typeface="Montserrat"/>
                <a:ea typeface="Montserrat"/>
                <a:cs typeface="Montserrat"/>
                <a:sym typeface="Montserrat"/>
              </a:defRPr>
            </a:lvl1pPr>
            <a:lvl2pPr lvl="1">
              <a:spcBef>
                <a:spcPts val="0"/>
              </a:spcBef>
              <a:spcAft>
                <a:spcPts val="0"/>
              </a:spcAft>
              <a:buClr>
                <a:srgbClr val="F62459"/>
              </a:buClr>
              <a:buSzPts val="5400"/>
              <a:buFont typeface="Montserrat"/>
              <a:buNone/>
              <a:defRPr sz="5400" b="1">
                <a:solidFill>
                  <a:srgbClr val="F62459"/>
                </a:solidFill>
                <a:latin typeface="Montserrat"/>
                <a:ea typeface="Montserrat"/>
                <a:cs typeface="Montserrat"/>
                <a:sym typeface="Montserrat"/>
              </a:defRPr>
            </a:lvl2pPr>
            <a:lvl3pPr lvl="2">
              <a:spcBef>
                <a:spcPts val="0"/>
              </a:spcBef>
              <a:spcAft>
                <a:spcPts val="0"/>
              </a:spcAft>
              <a:buClr>
                <a:srgbClr val="F62459"/>
              </a:buClr>
              <a:buSzPts val="5400"/>
              <a:buFont typeface="Montserrat"/>
              <a:buNone/>
              <a:defRPr sz="5400" b="1">
                <a:solidFill>
                  <a:srgbClr val="F62459"/>
                </a:solidFill>
                <a:latin typeface="Montserrat"/>
                <a:ea typeface="Montserrat"/>
                <a:cs typeface="Montserrat"/>
                <a:sym typeface="Montserrat"/>
              </a:defRPr>
            </a:lvl3pPr>
            <a:lvl4pPr lvl="3">
              <a:spcBef>
                <a:spcPts val="0"/>
              </a:spcBef>
              <a:spcAft>
                <a:spcPts val="0"/>
              </a:spcAft>
              <a:buClr>
                <a:srgbClr val="F62459"/>
              </a:buClr>
              <a:buSzPts val="5400"/>
              <a:buFont typeface="Montserrat"/>
              <a:buNone/>
              <a:defRPr sz="5400" b="1">
                <a:solidFill>
                  <a:srgbClr val="F62459"/>
                </a:solidFill>
                <a:latin typeface="Montserrat"/>
                <a:ea typeface="Montserrat"/>
                <a:cs typeface="Montserrat"/>
                <a:sym typeface="Montserrat"/>
              </a:defRPr>
            </a:lvl4pPr>
            <a:lvl5pPr lvl="4">
              <a:spcBef>
                <a:spcPts val="0"/>
              </a:spcBef>
              <a:spcAft>
                <a:spcPts val="0"/>
              </a:spcAft>
              <a:buClr>
                <a:srgbClr val="F62459"/>
              </a:buClr>
              <a:buSzPts val="5400"/>
              <a:buFont typeface="Montserrat"/>
              <a:buNone/>
              <a:defRPr sz="5400" b="1">
                <a:solidFill>
                  <a:srgbClr val="F62459"/>
                </a:solidFill>
                <a:latin typeface="Montserrat"/>
                <a:ea typeface="Montserrat"/>
                <a:cs typeface="Montserrat"/>
                <a:sym typeface="Montserrat"/>
              </a:defRPr>
            </a:lvl5pPr>
            <a:lvl6pPr lvl="5">
              <a:spcBef>
                <a:spcPts val="0"/>
              </a:spcBef>
              <a:spcAft>
                <a:spcPts val="0"/>
              </a:spcAft>
              <a:buClr>
                <a:srgbClr val="F62459"/>
              </a:buClr>
              <a:buSzPts val="5400"/>
              <a:buFont typeface="Montserrat"/>
              <a:buNone/>
              <a:defRPr sz="5400" b="1">
                <a:solidFill>
                  <a:srgbClr val="F62459"/>
                </a:solidFill>
                <a:latin typeface="Montserrat"/>
                <a:ea typeface="Montserrat"/>
                <a:cs typeface="Montserrat"/>
                <a:sym typeface="Montserrat"/>
              </a:defRPr>
            </a:lvl6pPr>
            <a:lvl7pPr lvl="6">
              <a:spcBef>
                <a:spcPts val="0"/>
              </a:spcBef>
              <a:spcAft>
                <a:spcPts val="0"/>
              </a:spcAft>
              <a:buClr>
                <a:srgbClr val="F62459"/>
              </a:buClr>
              <a:buSzPts val="5400"/>
              <a:buFont typeface="Montserrat"/>
              <a:buNone/>
              <a:defRPr sz="5400" b="1">
                <a:solidFill>
                  <a:srgbClr val="F62459"/>
                </a:solidFill>
                <a:latin typeface="Montserrat"/>
                <a:ea typeface="Montserrat"/>
                <a:cs typeface="Montserrat"/>
                <a:sym typeface="Montserrat"/>
              </a:defRPr>
            </a:lvl7pPr>
            <a:lvl8pPr lvl="7">
              <a:spcBef>
                <a:spcPts val="0"/>
              </a:spcBef>
              <a:spcAft>
                <a:spcPts val="0"/>
              </a:spcAft>
              <a:buClr>
                <a:srgbClr val="F62459"/>
              </a:buClr>
              <a:buSzPts val="5400"/>
              <a:buFont typeface="Montserrat"/>
              <a:buNone/>
              <a:defRPr sz="5400" b="1">
                <a:solidFill>
                  <a:srgbClr val="F62459"/>
                </a:solidFill>
                <a:latin typeface="Montserrat"/>
                <a:ea typeface="Montserrat"/>
                <a:cs typeface="Montserrat"/>
                <a:sym typeface="Montserrat"/>
              </a:defRPr>
            </a:lvl8pPr>
            <a:lvl9pPr lvl="8">
              <a:spcBef>
                <a:spcPts val="0"/>
              </a:spcBef>
              <a:spcAft>
                <a:spcPts val="0"/>
              </a:spcAft>
              <a:buClr>
                <a:srgbClr val="F62459"/>
              </a:buClr>
              <a:buSzPts val="5400"/>
              <a:buFont typeface="Montserrat"/>
              <a:buNone/>
              <a:defRPr sz="5400" b="1">
                <a:solidFill>
                  <a:srgbClr val="F62459"/>
                </a:solidFill>
                <a:latin typeface="Montserrat"/>
                <a:ea typeface="Montserrat"/>
                <a:cs typeface="Montserrat"/>
                <a:sym typeface="Montserrat"/>
              </a:defRPr>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1" name="Google Shape;21;p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5">
            <a:alphaModFix/>
          </a:blip>
          <a:stretch>
            <a:fillRect/>
          </a:stretch>
        </p:blipFill>
        <p:spPr>
          <a:xfrm>
            <a:off x="0" y="0"/>
            <a:ext cx="9144000" cy="5143500"/>
          </a:xfrm>
          <a:prstGeom prst="rect">
            <a:avLst/>
          </a:prstGeom>
          <a:noFill/>
          <a:ln>
            <a:noFill/>
          </a:ln>
        </p:spPr>
      </p:pic>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9" name="Google Shape;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thegatewaypundit.com/2022/09/wow-cook-political-report-moves-oregon-governor-race-leans-democrat-toss/" TargetMode="External"/><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thegatewaypundit.com/2022/09/democrats-starting-panic-republican-christine-drazan-rises-oregon-governor-rac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thegatewaypundit.com/2022/09/wow-cook-political-report-moves-oregon-governor-race-leans-democrat-toss/" TargetMode="External"/><Relationship Id="rId5" Type="http://schemas.openxmlformats.org/officeDocument/2006/relationships/hyperlink" Target="https://www.thegatewaypundit.com/2022/09/democrats-starting-panic-republican-christine-drazan-rises-oregon-governor-race/" TargetMode="Externa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twitter.com/rcantz1964/status/1574576138084458496"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www.thegatewaypundit.com/2022/09/wow-cook-political-report-moves-oregon-governor-race-leans-democrat-toss/"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hyperlink" Target="https://twitter.com/Jnilvr1/status/1573446740275245057"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thegatewaypundit.com/2022/09/wow-cook-political-report-moves-oregon-governor-race-leans-democrat-tos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ettr.com/post/p1rspdoe571" TargetMode="External"/><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t.me/FollowTheData/2765"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twitter.com/AKrimbrulee/status/1573340186037161985"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facebook.com/jeffmerkley/posts/pfbid02EyMu7zWYjeRuDtQdhj48smK7a1Eb7Sb62bTvWMukPwSjhDDwPL9CL46E8cLNeUu5l"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thegatewaypundit.com/2022/09/democrats-starting-panic-republican-christine-drazan-rises-oregon-governor-race/" TargetMode="External"/><Relationship Id="rId3" Type="http://schemas.openxmlformats.org/officeDocument/2006/relationships/hyperlink" Target="https://twitter.com/rosie97213/status/1573106501220438016" TargetMode="External"/><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gettr.com/comment/c1f8s8m97f8"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hyperlink" Target="https://t.me/FollowTheData/2783"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twitter.com/DissentW/status/1573164844345430018"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gettr.com/comment/c1f7h4eb1f1"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twitter.com/JohnHall2946/status/1573124969206513664"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twitter.com/ChicHammon1/status/1573140638857834496"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gettr.com/post/p1rr2pp19a5"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hyperlink" Target="https://t.me/auditoregonchat/949"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www.thegatewaypundit.com/2022/09/democrats-starting-panic-republican-christine-drazan-rises-oregon-governor-race/"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Google Shape;27;p5"/>
          <p:cNvSpPr txBox="1">
            <a:spLocks noGrp="1"/>
          </p:cNvSpPr>
          <p:nvPr>
            <p:ph type="ctrTitle"/>
          </p:nvPr>
        </p:nvSpPr>
        <p:spPr>
          <a:xfrm>
            <a:off x="464108" y="1198850"/>
            <a:ext cx="8520600" cy="1200600"/>
          </a:xfrm>
          <a:prstGeom prst="rect">
            <a:avLst/>
          </a:prstGeom>
        </p:spPr>
        <p:txBody>
          <a:bodyPr spcFirstLastPara="1" wrap="square" lIns="0" tIns="0" rIns="0" bIns="0" anchor="b" anchorCtr="0">
            <a:spAutoFit/>
          </a:bodyPr>
          <a:lstStyle/>
          <a:p>
            <a:pPr marL="0" lvl="0" indent="0" algn="l" rtl="0">
              <a:spcBef>
                <a:spcPts val="0"/>
              </a:spcBef>
              <a:spcAft>
                <a:spcPts val="0"/>
              </a:spcAft>
              <a:buNone/>
            </a:pPr>
            <a:r>
              <a:rPr lang="en" sz="3900" b="1">
                <a:solidFill>
                  <a:srgbClr val="F62459"/>
                </a:solidFill>
                <a:latin typeface="Montserrat"/>
                <a:ea typeface="Montserrat"/>
                <a:cs typeface="Montserrat"/>
                <a:sym typeface="Montserrat"/>
              </a:rPr>
              <a:t>Weekly Report:</a:t>
            </a:r>
            <a:br>
              <a:rPr lang="en" sz="3900" b="1">
                <a:solidFill>
                  <a:srgbClr val="F62459"/>
                </a:solidFill>
                <a:latin typeface="Montserrat"/>
                <a:ea typeface="Montserrat"/>
                <a:cs typeface="Montserrat"/>
                <a:sym typeface="Montserrat"/>
              </a:rPr>
            </a:br>
            <a:r>
              <a:rPr lang="en" sz="3900" b="1">
                <a:solidFill>
                  <a:srgbClr val="F62459"/>
                </a:solidFill>
                <a:latin typeface="Montserrat"/>
                <a:ea typeface="Montserrat"/>
                <a:cs typeface="Montserrat"/>
                <a:sym typeface="Montserrat"/>
              </a:rPr>
              <a:t>MDM Narratives</a:t>
            </a:r>
            <a:endParaRPr sz="3900" b="1">
              <a:solidFill>
                <a:srgbClr val="F62459"/>
              </a:solidFill>
              <a:latin typeface="Montserrat"/>
              <a:ea typeface="Montserrat"/>
              <a:cs typeface="Montserrat"/>
              <a:sym typeface="Montserrat"/>
            </a:endParaRPr>
          </a:p>
        </p:txBody>
      </p:sp>
      <p:sp>
        <p:nvSpPr>
          <p:cNvPr id="28" name="Google Shape;28;p5"/>
          <p:cNvSpPr txBox="1"/>
          <p:nvPr/>
        </p:nvSpPr>
        <p:spPr>
          <a:xfrm>
            <a:off x="387908" y="322375"/>
            <a:ext cx="26229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lt1"/>
                </a:solidFill>
                <a:latin typeface="Montserrat"/>
                <a:ea typeface="Montserrat"/>
                <a:cs typeface="Montserrat"/>
                <a:sym typeface="Montserrat"/>
              </a:rPr>
              <a:t>Reporting Period: </a:t>
            </a:r>
            <a:endParaRPr sz="1600" b="1">
              <a:solidFill>
                <a:schemeClr val="lt1"/>
              </a:solidFill>
              <a:latin typeface="Montserrat"/>
              <a:ea typeface="Montserrat"/>
              <a:cs typeface="Montserrat"/>
              <a:sym typeface="Montserrat"/>
            </a:endParaRPr>
          </a:p>
          <a:p>
            <a:pPr marL="0" lvl="0" indent="0" algn="l" rtl="0">
              <a:spcBef>
                <a:spcPts val="0"/>
              </a:spcBef>
              <a:spcAft>
                <a:spcPts val="0"/>
              </a:spcAft>
              <a:buNone/>
            </a:pPr>
            <a:r>
              <a:rPr lang="en" sz="1600" b="1">
                <a:solidFill>
                  <a:schemeClr val="lt1"/>
                </a:solidFill>
                <a:latin typeface="Montserrat"/>
                <a:ea typeface="Montserrat"/>
                <a:cs typeface="Montserrat"/>
                <a:sym typeface="Montserrat"/>
              </a:rPr>
              <a:t>9/16/22 - 9/23/22</a:t>
            </a:r>
            <a:endParaRPr sz="1600" b="1">
              <a:solidFill>
                <a:schemeClr val="l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11700" y="126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MDM Narratives</a:t>
            </a:r>
            <a:endParaRPr sz="2420" b="1">
              <a:solidFill>
                <a:schemeClr val="lt1"/>
              </a:solidFill>
              <a:latin typeface="Merriweather"/>
              <a:ea typeface="Merriweather"/>
              <a:cs typeface="Merriweather"/>
              <a:sym typeface="Merriweather"/>
            </a:endParaRPr>
          </a:p>
        </p:txBody>
      </p:sp>
      <p:graphicFrame>
        <p:nvGraphicFramePr>
          <p:cNvPr id="92" name="Google Shape;92;p14"/>
          <p:cNvGraphicFramePr/>
          <p:nvPr/>
        </p:nvGraphicFramePr>
        <p:xfrm>
          <a:off x="424749" y="558050"/>
          <a:ext cx="8407550" cy="3944350"/>
        </p:xfrm>
        <a:graphic>
          <a:graphicData uri="http://schemas.openxmlformats.org/drawingml/2006/table">
            <a:tbl>
              <a:tblPr>
                <a:noFill/>
                <a:tableStyleId>{01F4431D-853E-42D7-A9D6-6DA8754BE969}</a:tableStyleId>
              </a:tblPr>
              <a:tblGrid>
                <a:gridCol w="1282400">
                  <a:extLst>
                    <a:ext uri="{9D8B030D-6E8A-4147-A177-3AD203B41FA5}">
                      <a16:colId xmlns:a16="http://schemas.microsoft.com/office/drawing/2014/main" val="20000"/>
                    </a:ext>
                  </a:extLst>
                </a:gridCol>
                <a:gridCol w="3149300">
                  <a:extLst>
                    <a:ext uri="{9D8B030D-6E8A-4147-A177-3AD203B41FA5}">
                      <a16:colId xmlns:a16="http://schemas.microsoft.com/office/drawing/2014/main" val="20001"/>
                    </a:ext>
                  </a:extLst>
                </a:gridCol>
                <a:gridCol w="817025">
                  <a:extLst>
                    <a:ext uri="{9D8B030D-6E8A-4147-A177-3AD203B41FA5}">
                      <a16:colId xmlns:a16="http://schemas.microsoft.com/office/drawing/2014/main" val="20002"/>
                    </a:ext>
                  </a:extLst>
                </a:gridCol>
                <a:gridCol w="1611125">
                  <a:extLst>
                    <a:ext uri="{9D8B030D-6E8A-4147-A177-3AD203B41FA5}">
                      <a16:colId xmlns:a16="http://schemas.microsoft.com/office/drawing/2014/main" val="20003"/>
                    </a:ext>
                  </a:extLst>
                </a:gridCol>
                <a:gridCol w="1547700">
                  <a:extLst>
                    <a:ext uri="{9D8B030D-6E8A-4147-A177-3AD203B41FA5}">
                      <a16:colId xmlns:a16="http://schemas.microsoft.com/office/drawing/2014/main" val="20004"/>
                    </a:ext>
                  </a:extLst>
                </a:gridCol>
              </a:tblGrid>
              <a:tr h="780675">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Narrative</a:t>
                      </a:r>
                      <a:endParaRPr sz="1200" b="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Description</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Risk Level</a:t>
                      </a:r>
                      <a:endParaRPr sz="1200" b="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Recommended Countermeasure</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Recommended</a:t>
                      </a:r>
                      <a:r>
                        <a:rPr lang="en" sz="1200" b="1">
                          <a:solidFill>
                            <a:srgbClr val="00FF00"/>
                          </a:solidFill>
                          <a:latin typeface="Montserrat"/>
                          <a:ea typeface="Montserrat"/>
                          <a:cs typeface="Montserrat"/>
                          <a:sym typeface="Montserrat"/>
                        </a:rPr>
                        <a:t> </a:t>
                      </a:r>
                      <a:r>
                        <a:rPr lang="en" sz="1200" b="1">
                          <a:solidFill>
                            <a:srgbClr val="FFFFFF"/>
                          </a:solidFill>
                          <a:latin typeface="Montserrat"/>
                          <a:ea typeface="Montserrat"/>
                          <a:cs typeface="Montserrat"/>
                          <a:sym typeface="Montserrat"/>
                        </a:rPr>
                        <a:t>Countermeasure Details</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extLst>
                  <a:ext uri="{0D108BD9-81ED-4DB2-BD59-A6C34878D82A}">
                    <a16:rowId xmlns:a16="http://schemas.microsoft.com/office/drawing/2014/main" val="10000"/>
                  </a:ext>
                </a:extLst>
              </a:tr>
              <a:tr h="3163675">
                <a:tc>
                  <a:txBody>
                    <a:bodyPr/>
                    <a:lstStyle/>
                    <a:p>
                      <a:pPr marL="0" lvl="0" indent="0" algn="l" rtl="0">
                        <a:spcBef>
                          <a:spcPts val="0"/>
                        </a:spcBef>
                        <a:spcAft>
                          <a:spcPts val="0"/>
                        </a:spcAft>
                        <a:buClr>
                          <a:srgbClr val="000000"/>
                        </a:buClr>
                        <a:buSzPts val="1100"/>
                        <a:buFont typeface="Arial"/>
                        <a:buNone/>
                      </a:pPr>
                      <a:r>
                        <a:rPr lang="en" sz="1100">
                          <a:solidFill>
                            <a:srgbClr val="FFFFFF"/>
                          </a:solidFill>
                          <a:latin typeface="Montserrat"/>
                          <a:ea typeface="Montserrat"/>
                          <a:cs typeface="Montserrat"/>
                          <a:sym typeface="Montserrat"/>
                        </a:rPr>
                        <a:t>7. </a:t>
                      </a:r>
                      <a:r>
                        <a:rPr lang="en" sz="1100">
                          <a:solidFill>
                            <a:schemeClr val="lt1"/>
                          </a:solidFill>
                          <a:latin typeface="Montserrat"/>
                          <a:ea typeface="Montserrat"/>
                          <a:cs typeface="Montserrat"/>
                          <a:sym typeface="Montserrat"/>
                        </a:rPr>
                        <a:t>Voter and election fraud occur through ballot harvesting. (Continuing narrative)</a:t>
                      </a:r>
                      <a:endParaRPr sz="1100">
                        <a:solidFill>
                          <a:schemeClr val="lt1"/>
                        </a:solidFill>
                        <a:latin typeface="Montserrat"/>
                        <a:ea typeface="Montserrat"/>
                        <a:cs typeface="Montserrat"/>
                        <a:sym typeface="Montserrat"/>
                      </a:endParaRPr>
                    </a:p>
                    <a:p>
                      <a:pPr marL="0" lvl="0" indent="0" algn="l" rtl="0">
                        <a:spcBef>
                          <a:spcPts val="0"/>
                        </a:spcBef>
                        <a:spcAft>
                          <a:spcPts val="0"/>
                        </a:spcAft>
                        <a:buClr>
                          <a:srgbClr val="000000"/>
                        </a:buClr>
                        <a:buSzPts val="1100"/>
                        <a:buFont typeface="Arial"/>
                        <a:buNone/>
                      </a:pPr>
                      <a:endParaRPr sz="1100">
                        <a:solidFill>
                          <a:srgbClr val="FFFFFF"/>
                        </a:solidFill>
                        <a:latin typeface="Montserrat"/>
                        <a:ea typeface="Montserrat"/>
                        <a:cs typeface="Montserrat"/>
                        <a:sym typeface="Montserrat"/>
                      </a:endParaRPr>
                    </a:p>
                    <a:p>
                      <a:pPr marL="0" lvl="0" indent="0" algn="l" rtl="0">
                        <a:spcBef>
                          <a:spcPts val="0"/>
                        </a:spcBef>
                        <a:spcAft>
                          <a:spcPts val="0"/>
                        </a:spcAft>
                        <a:buNone/>
                      </a:pP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Users on Twitter, Gettr, and in the comments section on a Gateway Pundit article about the Oregon gubernatorial election claimed that ballot harvesting is used to commit voter and election fraud in Oregon. Several users claimed that Democrats will use boxes of illegitimate ballots to cheat and others conflated mail-in ballots with ballot harvesting. This narrative increased to medium risk this reporting period (previously low risk) due to increased dissemination.</a:t>
                      </a:r>
                      <a:br>
                        <a:rPr lang="en" sz="1100">
                          <a:solidFill>
                            <a:schemeClr val="lt1"/>
                          </a:solidFill>
                          <a:latin typeface="Montserrat"/>
                          <a:ea typeface="Montserrat"/>
                          <a:cs typeface="Montserrat"/>
                          <a:sym typeface="Montserrat"/>
                        </a:rPr>
                      </a:b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This narrative could decrease Oregon voters’ confidence in the legitimacy of election procedures.</a:t>
                      </a:r>
                      <a:endParaRPr sz="11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High</a:t>
                      </a:r>
                      <a:endParaRPr sz="1100">
                        <a:solidFill>
                          <a:srgbClr val="FFFFFF"/>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Public Messaging</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Provide</a:t>
                      </a:r>
                      <a:r>
                        <a:rPr lang="en" sz="1100">
                          <a:solidFill>
                            <a:srgbClr val="F62459"/>
                          </a:solidFill>
                          <a:latin typeface="Montserrat"/>
                          <a:ea typeface="Montserrat"/>
                          <a:cs typeface="Montserrat"/>
                          <a:sym typeface="Montserrat"/>
                        </a:rPr>
                        <a:t> </a:t>
                      </a:r>
                      <a:r>
                        <a:rPr lang="en" sz="1100">
                          <a:solidFill>
                            <a:schemeClr val="lt1"/>
                          </a:solidFill>
                          <a:latin typeface="Montserrat"/>
                          <a:ea typeface="Montserrat"/>
                          <a:cs typeface="Montserrat"/>
                          <a:sym typeface="Montserrat"/>
                        </a:rPr>
                        <a:t>messaging about measures that help prevent voter and election fraud.</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93" name="Google Shape;93;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10</a:t>
            </a:fld>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311700" y="126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MDM Narratives</a:t>
            </a:r>
            <a:endParaRPr sz="2420" b="1">
              <a:solidFill>
                <a:schemeClr val="lt1"/>
              </a:solidFill>
              <a:latin typeface="Merriweather"/>
              <a:ea typeface="Merriweather"/>
              <a:cs typeface="Merriweather"/>
              <a:sym typeface="Merriweather"/>
            </a:endParaRPr>
          </a:p>
        </p:txBody>
      </p:sp>
      <p:graphicFrame>
        <p:nvGraphicFramePr>
          <p:cNvPr id="99" name="Google Shape;99;p15"/>
          <p:cNvGraphicFramePr/>
          <p:nvPr/>
        </p:nvGraphicFramePr>
        <p:xfrm>
          <a:off x="424749" y="558050"/>
          <a:ext cx="8407550" cy="3944350"/>
        </p:xfrm>
        <a:graphic>
          <a:graphicData uri="http://schemas.openxmlformats.org/drawingml/2006/table">
            <a:tbl>
              <a:tblPr>
                <a:noFill/>
                <a:tableStyleId>{01F4431D-853E-42D7-A9D6-6DA8754BE969}</a:tableStyleId>
              </a:tblPr>
              <a:tblGrid>
                <a:gridCol w="1282400">
                  <a:extLst>
                    <a:ext uri="{9D8B030D-6E8A-4147-A177-3AD203B41FA5}">
                      <a16:colId xmlns:a16="http://schemas.microsoft.com/office/drawing/2014/main" val="20000"/>
                    </a:ext>
                  </a:extLst>
                </a:gridCol>
                <a:gridCol w="3149300">
                  <a:extLst>
                    <a:ext uri="{9D8B030D-6E8A-4147-A177-3AD203B41FA5}">
                      <a16:colId xmlns:a16="http://schemas.microsoft.com/office/drawing/2014/main" val="20001"/>
                    </a:ext>
                  </a:extLst>
                </a:gridCol>
                <a:gridCol w="817025">
                  <a:extLst>
                    <a:ext uri="{9D8B030D-6E8A-4147-A177-3AD203B41FA5}">
                      <a16:colId xmlns:a16="http://schemas.microsoft.com/office/drawing/2014/main" val="20002"/>
                    </a:ext>
                  </a:extLst>
                </a:gridCol>
                <a:gridCol w="1611125">
                  <a:extLst>
                    <a:ext uri="{9D8B030D-6E8A-4147-A177-3AD203B41FA5}">
                      <a16:colId xmlns:a16="http://schemas.microsoft.com/office/drawing/2014/main" val="20003"/>
                    </a:ext>
                  </a:extLst>
                </a:gridCol>
                <a:gridCol w="1547700">
                  <a:extLst>
                    <a:ext uri="{9D8B030D-6E8A-4147-A177-3AD203B41FA5}">
                      <a16:colId xmlns:a16="http://schemas.microsoft.com/office/drawing/2014/main" val="20004"/>
                    </a:ext>
                  </a:extLst>
                </a:gridCol>
              </a:tblGrid>
              <a:tr h="780675">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Narrative</a:t>
                      </a:r>
                      <a:endParaRPr sz="1200" b="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Description</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Risk Level</a:t>
                      </a:r>
                      <a:endParaRPr sz="1200" b="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Recommended Countermeasure</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Recommended</a:t>
                      </a:r>
                      <a:r>
                        <a:rPr lang="en" sz="1200" b="1">
                          <a:solidFill>
                            <a:srgbClr val="00FF00"/>
                          </a:solidFill>
                          <a:latin typeface="Montserrat"/>
                          <a:ea typeface="Montserrat"/>
                          <a:cs typeface="Montserrat"/>
                          <a:sym typeface="Montserrat"/>
                        </a:rPr>
                        <a:t> </a:t>
                      </a:r>
                      <a:r>
                        <a:rPr lang="en" sz="1200" b="1">
                          <a:solidFill>
                            <a:srgbClr val="FFFFFF"/>
                          </a:solidFill>
                          <a:latin typeface="Montserrat"/>
                          <a:ea typeface="Montserrat"/>
                          <a:cs typeface="Montserrat"/>
                          <a:sym typeface="Montserrat"/>
                        </a:rPr>
                        <a:t>Countermeasure Details</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extLst>
                  <a:ext uri="{0D108BD9-81ED-4DB2-BD59-A6C34878D82A}">
                    <a16:rowId xmlns:a16="http://schemas.microsoft.com/office/drawing/2014/main" val="10000"/>
                  </a:ext>
                </a:extLst>
              </a:tr>
              <a:tr h="3163675">
                <a:tc>
                  <a:txBody>
                    <a:bodyPr/>
                    <a:lstStyle/>
                    <a:p>
                      <a:pPr marL="0" lvl="0" indent="0" algn="l" rtl="0">
                        <a:spcBef>
                          <a:spcPts val="0"/>
                        </a:spcBef>
                        <a:spcAft>
                          <a:spcPts val="0"/>
                        </a:spcAft>
                        <a:buClr>
                          <a:srgbClr val="000000"/>
                        </a:buClr>
                        <a:buSzPts val="1100"/>
                        <a:buFont typeface="Arial"/>
                        <a:buNone/>
                      </a:pPr>
                      <a:r>
                        <a:rPr lang="en" sz="1100">
                          <a:solidFill>
                            <a:srgbClr val="FFFFFF"/>
                          </a:solidFill>
                          <a:latin typeface="Montserrat"/>
                          <a:ea typeface="Montserrat"/>
                          <a:cs typeface="Montserrat"/>
                          <a:sym typeface="Montserrat"/>
                        </a:rPr>
                        <a:t>8. </a:t>
                      </a:r>
                      <a:r>
                        <a:rPr lang="en" sz="1200">
                          <a:solidFill>
                            <a:schemeClr val="lt1"/>
                          </a:solidFill>
                          <a:latin typeface="Montserrat"/>
                          <a:ea typeface="Montserrat"/>
                          <a:cs typeface="Montserrat"/>
                          <a:sym typeface="Montserrat"/>
                        </a:rPr>
                        <a:t>Oregon’s mail-in ballots are not anonymous because they contain QR codes/unique identifiers.</a:t>
                      </a:r>
                      <a:endParaRPr sz="1100">
                        <a:solidFill>
                          <a:srgbClr val="FFFFFF"/>
                        </a:solidFill>
                        <a:latin typeface="Montserrat"/>
                        <a:ea typeface="Montserrat"/>
                        <a:cs typeface="Montserrat"/>
                        <a:sym typeface="Montserrat"/>
                      </a:endParaRPr>
                    </a:p>
                    <a:p>
                      <a:pPr marL="0" lvl="0" indent="0" algn="l" rtl="0">
                        <a:spcBef>
                          <a:spcPts val="0"/>
                        </a:spcBef>
                        <a:spcAft>
                          <a:spcPts val="0"/>
                        </a:spcAft>
                        <a:buNone/>
                      </a:pP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Users on Telegram and Twitter claimed that Oregon’s mail-in ballots are not anonymous because they contain QR codes/unique identifiers. This narrative appeared to originate from a post by prominent election denier Dr. Frank about the Washington County v. Tim Sippel trial.</a:t>
                      </a: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This narrative could negatively impact Oregon voters’ participation and trust in the legitimacy of mail-in ballots as an election procedure participation.</a:t>
                      </a:r>
                      <a:endParaRPr sz="11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Medium</a:t>
                      </a:r>
                      <a:endParaRPr sz="1100">
                        <a:solidFill>
                          <a:srgbClr val="FFFFFF"/>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Public Messaging</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Provide</a:t>
                      </a:r>
                      <a:r>
                        <a:rPr lang="en" sz="1100">
                          <a:solidFill>
                            <a:srgbClr val="F62459"/>
                          </a:solidFill>
                          <a:latin typeface="Montserrat"/>
                          <a:ea typeface="Montserrat"/>
                          <a:cs typeface="Montserrat"/>
                          <a:sym typeface="Montserrat"/>
                        </a:rPr>
                        <a:t> </a:t>
                      </a:r>
                      <a:r>
                        <a:rPr lang="en" sz="1100">
                          <a:solidFill>
                            <a:schemeClr val="lt1"/>
                          </a:solidFill>
                          <a:latin typeface="Montserrat"/>
                          <a:ea typeface="Montserrat"/>
                          <a:cs typeface="Montserrat"/>
                          <a:sym typeface="Montserrat"/>
                        </a:rPr>
                        <a:t>messaging about procedures for mail-in ballots.</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00" name="Google Shape;10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11</a:t>
            </a:fld>
            <a:endParaRPr>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311700" y="126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MDM Narratives</a:t>
            </a:r>
            <a:endParaRPr sz="2420" b="1">
              <a:solidFill>
                <a:schemeClr val="lt1"/>
              </a:solidFill>
              <a:latin typeface="Merriweather"/>
              <a:ea typeface="Merriweather"/>
              <a:cs typeface="Merriweather"/>
              <a:sym typeface="Merriweather"/>
            </a:endParaRPr>
          </a:p>
        </p:txBody>
      </p:sp>
      <p:graphicFrame>
        <p:nvGraphicFramePr>
          <p:cNvPr id="106" name="Google Shape;106;p16"/>
          <p:cNvGraphicFramePr/>
          <p:nvPr/>
        </p:nvGraphicFramePr>
        <p:xfrm>
          <a:off x="424749" y="558050"/>
          <a:ext cx="8407550" cy="3981045"/>
        </p:xfrm>
        <a:graphic>
          <a:graphicData uri="http://schemas.openxmlformats.org/drawingml/2006/table">
            <a:tbl>
              <a:tblPr>
                <a:noFill/>
                <a:tableStyleId>{01F4431D-853E-42D7-A9D6-6DA8754BE969}</a:tableStyleId>
              </a:tblPr>
              <a:tblGrid>
                <a:gridCol w="1282400">
                  <a:extLst>
                    <a:ext uri="{9D8B030D-6E8A-4147-A177-3AD203B41FA5}">
                      <a16:colId xmlns:a16="http://schemas.microsoft.com/office/drawing/2014/main" val="20000"/>
                    </a:ext>
                  </a:extLst>
                </a:gridCol>
                <a:gridCol w="3149300">
                  <a:extLst>
                    <a:ext uri="{9D8B030D-6E8A-4147-A177-3AD203B41FA5}">
                      <a16:colId xmlns:a16="http://schemas.microsoft.com/office/drawing/2014/main" val="20001"/>
                    </a:ext>
                  </a:extLst>
                </a:gridCol>
                <a:gridCol w="817025">
                  <a:extLst>
                    <a:ext uri="{9D8B030D-6E8A-4147-A177-3AD203B41FA5}">
                      <a16:colId xmlns:a16="http://schemas.microsoft.com/office/drawing/2014/main" val="20002"/>
                    </a:ext>
                  </a:extLst>
                </a:gridCol>
                <a:gridCol w="1611125">
                  <a:extLst>
                    <a:ext uri="{9D8B030D-6E8A-4147-A177-3AD203B41FA5}">
                      <a16:colId xmlns:a16="http://schemas.microsoft.com/office/drawing/2014/main" val="20003"/>
                    </a:ext>
                  </a:extLst>
                </a:gridCol>
                <a:gridCol w="1547700">
                  <a:extLst>
                    <a:ext uri="{9D8B030D-6E8A-4147-A177-3AD203B41FA5}">
                      <a16:colId xmlns:a16="http://schemas.microsoft.com/office/drawing/2014/main" val="20004"/>
                    </a:ext>
                  </a:extLst>
                </a:gridCol>
              </a:tblGrid>
              <a:tr h="780675">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Narrative</a:t>
                      </a:r>
                      <a:endParaRPr sz="1200" b="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Description</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Risk Level</a:t>
                      </a:r>
                      <a:endParaRPr sz="1200" b="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Recommended Countermeasure</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Recommended</a:t>
                      </a:r>
                      <a:r>
                        <a:rPr lang="en" sz="1200" b="1">
                          <a:solidFill>
                            <a:srgbClr val="00FF00"/>
                          </a:solidFill>
                          <a:latin typeface="Montserrat"/>
                          <a:ea typeface="Montserrat"/>
                          <a:cs typeface="Montserrat"/>
                          <a:sym typeface="Montserrat"/>
                        </a:rPr>
                        <a:t> </a:t>
                      </a:r>
                      <a:r>
                        <a:rPr lang="en" sz="1200" b="1">
                          <a:solidFill>
                            <a:srgbClr val="FFFFFF"/>
                          </a:solidFill>
                          <a:latin typeface="Montserrat"/>
                          <a:ea typeface="Montserrat"/>
                          <a:cs typeface="Montserrat"/>
                          <a:sym typeface="Montserrat"/>
                        </a:rPr>
                        <a:t>Countermeasure Details</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extLst>
                  <a:ext uri="{0D108BD9-81ED-4DB2-BD59-A6C34878D82A}">
                    <a16:rowId xmlns:a16="http://schemas.microsoft.com/office/drawing/2014/main" val="10000"/>
                  </a:ext>
                </a:extLst>
              </a:tr>
              <a:tr h="3163675">
                <a:tc>
                  <a:txBody>
                    <a:bodyPr/>
                    <a:lstStyle/>
                    <a:p>
                      <a:pPr marL="0" lvl="0" indent="0" algn="l" rtl="0">
                        <a:spcBef>
                          <a:spcPts val="0"/>
                        </a:spcBef>
                        <a:spcAft>
                          <a:spcPts val="0"/>
                        </a:spcAft>
                        <a:buClr>
                          <a:srgbClr val="000000"/>
                        </a:buClr>
                        <a:buSzPts val="1100"/>
                        <a:buFont typeface="Arial"/>
                        <a:buNone/>
                      </a:pPr>
                      <a:r>
                        <a:rPr lang="en" sz="1100">
                          <a:solidFill>
                            <a:srgbClr val="FFFFFF"/>
                          </a:solidFill>
                          <a:latin typeface="Montserrat"/>
                          <a:ea typeface="Montserrat"/>
                          <a:cs typeface="Montserrat"/>
                          <a:sym typeface="Montserrat"/>
                        </a:rPr>
                        <a:t>9. </a:t>
                      </a:r>
                      <a:r>
                        <a:rPr lang="en" sz="1100">
                          <a:solidFill>
                            <a:schemeClr val="lt1"/>
                          </a:solidFill>
                          <a:latin typeface="Montserrat"/>
                          <a:ea typeface="Montserrat"/>
                          <a:cs typeface="Montserrat"/>
                          <a:sym typeface="Montserrat"/>
                        </a:rPr>
                        <a:t>Oregon should eliminate mail-in</a:t>
                      </a:r>
                      <a:r>
                        <a:rPr lang="en" sz="1100">
                          <a:solidFill>
                            <a:srgbClr val="F62459"/>
                          </a:solidFill>
                          <a:latin typeface="Montserrat"/>
                          <a:ea typeface="Montserrat"/>
                          <a:cs typeface="Montserrat"/>
                          <a:sym typeface="Montserrat"/>
                        </a:rPr>
                        <a:t> </a:t>
                      </a:r>
                      <a:r>
                        <a:rPr lang="en" sz="1100">
                          <a:solidFill>
                            <a:schemeClr val="lt1"/>
                          </a:solidFill>
                          <a:latin typeface="Montserrat"/>
                          <a:ea typeface="Montserrat"/>
                          <a:cs typeface="Montserrat"/>
                          <a:sym typeface="Montserrat"/>
                        </a:rPr>
                        <a:t>ballots and hold in-person voting that requires voter ID. (Continuing narrative)</a:t>
                      </a:r>
                      <a:endParaRPr sz="1100">
                        <a:solidFill>
                          <a:srgbClr val="FFFFFF"/>
                        </a:solidFill>
                        <a:latin typeface="Montserrat"/>
                        <a:ea typeface="Montserrat"/>
                        <a:cs typeface="Montserrat"/>
                        <a:sym typeface="Montserrat"/>
                      </a:endParaRPr>
                    </a:p>
                    <a:p>
                      <a:pPr marL="0" lvl="0" indent="0" algn="l" rtl="0">
                        <a:spcBef>
                          <a:spcPts val="0"/>
                        </a:spcBef>
                        <a:spcAft>
                          <a:spcPts val="0"/>
                        </a:spcAft>
                        <a:buNone/>
                      </a:pP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Users on Twitter, Telegram, Gettr, and in the comments sections on Gateway Pundit articles about the Oregon gubernatorial election called for Oregon to eliminate mail-in voting because the system is not secure and is</a:t>
                      </a:r>
                      <a:r>
                        <a:rPr lang="en" sz="1100">
                          <a:solidFill>
                            <a:srgbClr val="F62459"/>
                          </a:solidFill>
                          <a:latin typeface="Montserrat"/>
                          <a:ea typeface="Montserrat"/>
                          <a:cs typeface="Montserrat"/>
                          <a:sym typeface="Montserrat"/>
                        </a:rPr>
                        <a:t> </a:t>
                      </a:r>
                      <a:r>
                        <a:rPr lang="en" sz="1100">
                          <a:solidFill>
                            <a:schemeClr val="lt1"/>
                          </a:solidFill>
                          <a:latin typeface="Montserrat"/>
                          <a:ea typeface="Montserrat"/>
                          <a:cs typeface="Montserrat"/>
                          <a:sym typeface="Montserrat"/>
                        </a:rPr>
                        <a:t>vulnerable to voter and election fraud. These users expressed support for in-person voting, voter IDs, and paper ballots.</a:t>
                      </a:r>
                      <a:r>
                        <a:rPr lang="en" sz="1100">
                          <a:solidFill>
                            <a:srgbClr val="F62459"/>
                          </a:solidFill>
                          <a:latin typeface="Montserrat"/>
                          <a:ea typeface="Montserrat"/>
                          <a:cs typeface="Montserrat"/>
                          <a:sym typeface="Montserrat"/>
                        </a:rPr>
                        <a:t> </a:t>
                      </a:r>
                      <a:r>
                        <a:rPr lang="en" sz="1100">
                          <a:solidFill>
                            <a:schemeClr val="lt1"/>
                          </a:solidFill>
                          <a:latin typeface="Montserrat"/>
                          <a:ea typeface="Montserrat"/>
                          <a:cs typeface="Montserrat"/>
                          <a:sym typeface="Montserrat"/>
                        </a:rPr>
                        <a:t>This narrative originated from national-level discourse about voter and election fraud. This narrative increased to medium risk this reporting period (previously low risk) due to increased dissemination. </a:t>
                      </a: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This narrative could decrease Oregon voters’ confidence in the legitimacy of mail-in ballots as an election procedure.</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Medium</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Public Messaging </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Provide</a:t>
                      </a:r>
                      <a:r>
                        <a:rPr lang="en" sz="1100">
                          <a:solidFill>
                            <a:srgbClr val="F62459"/>
                          </a:solidFill>
                          <a:latin typeface="Montserrat"/>
                          <a:ea typeface="Montserrat"/>
                          <a:cs typeface="Montserrat"/>
                          <a:sym typeface="Montserrat"/>
                        </a:rPr>
                        <a:t> </a:t>
                      </a:r>
                      <a:r>
                        <a:rPr lang="en" sz="1100">
                          <a:solidFill>
                            <a:schemeClr val="lt1"/>
                          </a:solidFill>
                          <a:latin typeface="Montserrat"/>
                          <a:ea typeface="Montserrat"/>
                          <a:cs typeface="Montserrat"/>
                          <a:sym typeface="Montserrat"/>
                        </a:rPr>
                        <a:t>messaging about measures that help prevent voter and election fraud via mail-in ballots.</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07" name="Google Shape;107;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12</a:t>
            </a:fld>
            <a:endParaRPr>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311700" y="126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MDM Narratives</a:t>
            </a:r>
            <a:endParaRPr sz="2420" b="1">
              <a:solidFill>
                <a:schemeClr val="lt1"/>
              </a:solidFill>
              <a:latin typeface="Merriweather"/>
              <a:ea typeface="Merriweather"/>
              <a:cs typeface="Merriweather"/>
              <a:sym typeface="Merriweather"/>
            </a:endParaRPr>
          </a:p>
        </p:txBody>
      </p:sp>
      <p:graphicFrame>
        <p:nvGraphicFramePr>
          <p:cNvPr id="113" name="Google Shape;113;p17"/>
          <p:cNvGraphicFramePr/>
          <p:nvPr/>
        </p:nvGraphicFramePr>
        <p:xfrm>
          <a:off x="424749" y="558050"/>
          <a:ext cx="8407550" cy="3944350"/>
        </p:xfrm>
        <a:graphic>
          <a:graphicData uri="http://schemas.openxmlformats.org/drawingml/2006/table">
            <a:tbl>
              <a:tblPr>
                <a:noFill/>
                <a:tableStyleId>{01F4431D-853E-42D7-A9D6-6DA8754BE969}</a:tableStyleId>
              </a:tblPr>
              <a:tblGrid>
                <a:gridCol w="1282400">
                  <a:extLst>
                    <a:ext uri="{9D8B030D-6E8A-4147-A177-3AD203B41FA5}">
                      <a16:colId xmlns:a16="http://schemas.microsoft.com/office/drawing/2014/main" val="20000"/>
                    </a:ext>
                  </a:extLst>
                </a:gridCol>
                <a:gridCol w="3149300">
                  <a:extLst>
                    <a:ext uri="{9D8B030D-6E8A-4147-A177-3AD203B41FA5}">
                      <a16:colId xmlns:a16="http://schemas.microsoft.com/office/drawing/2014/main" val="20001"/>
                    </a:ext>
                  </a:extLst>
                </a:gridCol>
                <a:gridCol w="817025">
                  <a:extLst>
                    <a:ext uri="{9D8B030D-6E8A-4147-A177-3AD203B41FA5}">
                      <a16:colId xmlns:a16="http://schemas.microsoft.com/office/drawing/2014/main" val="20002"/>
                    </a:ext>
                  </a:extLst>
                </a:gridCol>
                <a:gridCol w="1611125">
                  <a:extLst>
                    <a:ext uri="{9D8B030D-6E8A-4147-A177-3AD203B41FA5}">
                      <a16:colId xmlns:a16="http://schemas.microsoft.com/office/drawing/2014/main" val="20003"/>
                    </a:ext>
                  </a:extLst>
                </a:gridCol>
                <a:gridCol w="1547700">
                  <a:extLst>
                    <a:ext uri="{9D8B030D-6E8A-4147-A177-3AD203B41FA5}">
                      <a16:colId xmlns:a16="http://schemas.microsoft.com/office/drawing/2014/main" val="20004"/>
                    </a:ext>
                  </a:extLst>
                </a:gridCol>
              </a:tblGrid>
              <a:tr h="780675">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Narrative</a:t>
                      </a:r>
                      <a:endParaRPr sz="1200" b="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Description</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Risk Level</a:t>
                      </a:r>
                      <a:endParaRPr sz="1200" b="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Recommended Countermeasure</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Recommended</a:t>
                      </a:r>
                      <a:r>
                        <a:rPr lang="en" sz="1200" b="1">
                          <a:solidFill>
                            <a:srgbClr val="00FF00"/>
                          </a:solidFill>
                          <a:latin typeface="Montserrat"/>
                          <a:ea typeface="Montserrat"/>
                          <a:cs typeface="Montserrat"/>
                          <a:sym typeface="Montserrat"/>
                        </a:rPr>
                        <a:t> </a:t>
                      </a:r>
                      <a:r>
                        <a:rPr lang="en" sz="1200" b="1">
                          <a:solidFill>
                            <a:srgbClr val="FFFFFF"/>
                          </a:solidFill>
                          <a:latin typeface="Montserrat"/>
                          <a:ea typeface="Montserrat"/>
                          <a:cs typeface="Montserrat"/>
                          <a:sym typeface="Montserrat"/>
                        </a:rPr>
                        <a:t>Countermeasure Details</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extLst>
                  <a:ext uri="{0D108BD9-81ED-4DB2-BD59-A6C34878D82A}">
                    <a16:rowId xmlns:a16="http://schemas.microsoft.com/office/drawing/2014/main" val="10000"/>
                  </a:ext>
                </a:extLst>
              </a:tr>
              <a:tr h="3163675">
                <a:tc>
                  <a:txBody>
                    <a:bodyPr/>
                    <a:lstStyle/>
                    <a:p>
                      <a:pPr marL="0" lvl="0" indent="0" algn="l" rtl="0">
                        <a:spcBef>
                          <a:spcPts val="0"/>
                        </a:spcBef>
                        <a:spcAft>
                          <a:spcPts val="0"/>
                        </a:spcAft>
                        <a:buClr>
                          <a:srgbClr val="000000"/>
                        </a:buClr>
                        <a:buSzPts val="1100"/>
                        <a:buFont typeface="Arial"/>
                        <a:buNone/>
                      </a:pPr>
                      <a:r>
                        <a:rPr lang="en" sz="1100">
                          <a:solidFill>
                            <a:srgbClr val="FFFFFF"/>
                          </a:solidFill>
                          <a:latin typeface="Montserrat"/>
                          <a:ea typeface="Montserrat"/>
                          <a:cs typeface="Montserrat"/>
                          <a:sym typeface="Montserrat"/>
                        </a:rPr>
                        <a:t>10. Illegal immigrants are voting. (Continuing narrative)</a:t>
                      </a:r>
                      <a:endParaRPr sz="1100">
                        <a:solidFill>
                          <a:srgbClr val="FFFFFF"/>
                        </a:solidFill>
                        <a:latin typeface="Montserrat"/>
                        <a:ea typeface="Montserrat"/>
                        <a:cs typeface="Montserrat"/>
                        <a:sym typeface="Montserrat"/>
                      </a:endParaRPr>
                    </a:p>
                    <a:p>
                      <a:pPr marL="0" lvl="0" indent="0" algn="l" rtl="0">
                        <a:spcBef>
                          <a:spcPts val="0"/>
                        </a:spcBef>
                        <a:spcAft>
                          <a:spcPts val="0"/>
                        </a:spcAft>
                        <a:buNone/>
                      </a:pP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Users on Twitter, Facebook, Gettr, and in the comments sections on Gateway Pundit articles about the Oregon gubernatorial election claimed illegal immigrants are voting. Some users claimed that Democrats rely on illegal immigrants’ votes to win elections. This narrative originated from national-level discourse and was amplified by users that self-identify as being from Oregon or from users containing “Oregon” in their social media handle.</a:t>
                      </a: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This narrative could negatively impact Oregon voters’ trust in Oregon’s electoral procedures and outcomes. </a:t>
                      </a:r>
                      <a:endParaRPr sz="11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Medium</a:t>
                      </a:r>
                      <a:endParaRPr sz="1100">
                        <a:solidFill>
                          <a:srgbClr val="FFFFFF"/>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Public Messaging</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Provide</a:t>
                      </a:r>
                      <a:r>
                        <a:rPr lang="en" sz="1100">
                          <a:solidFill>
                            <a:srgbClr val="F62459"/>
                          </a:solidFill>
                          <a:latin typeface="Montserrat"/>
                          <a:ea typeface="Montserrat"/>
                          <a:cs typeface="Montserrat"/>
                          <a:sym typeface="Montserrat"/>
                        </a:rPr>
                        <a:t> </a:t>
                      </a:r>
                      <a:r>
                        <a:rPr lang="en" sz="1100">
                          <a:solidFill>
                            <a:schemeClr val="lt1"/>
                          </a:solidFill>
                          <a:latin typeface="Montserrat"/>
                          <a:ea typeface="Montserrat"/>
                          <a:cs typeface="Montserrat"/>
                          <a:sym typeface="Montserrat"/>
                        </a:rPr>
                        <a:t>messaging about voter eligibility in Oregon.</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14" name="Google Shape;11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13</a:t>
            </a:fld>
            <a:endParaRPr>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311700" y="126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MDM Narratives</a:t>
            </a:r>
            <a:endParaRPr sz="2420" b="1">
              <a:solidFill>
                <a:schemeClr val="lt1"/>
              </a:solidFill>
              <a:latin typeface="Merriweather"/>
              <a:ea typeface="Merriweather"/>
              <a:cs typeface="Merriweather"/>
              <a:sym typeface="Merriweather"/>
            </a:endParaRPr>
          </a:p>
        </p:txBody>
      </p:sp>
      <p:graphicFrame>
        <p:nvGraphicFramePr>
          <p:cNvPr id="120" name="Google Shape;120;p18"/>
          <p:cNvGraphicFramePr/>
          <p:nvPr/>
        </p:nvGraphicFramePr>
        <p:xfrm>
          <a:off x="424749" y="558050"/>
          <a:ext cx="3000000" cy="3000000"/>
        </p:xfrm>
        <a:graphic>
          <a:graphicData uri="http://schemas.openxmlformats.org/drawingml/2006/table">
            <a:tbl>
              <a:tblPr>
                <a:noFill/>
                <a:tableStyleId>{01F4431D-853E-42D7-A9D6-6DA8754BE969}</a:tableStyleId>
              </a:tblPr>
              <a:tblGrid>
                <a:gridCol w="1282400">
                  <a:extLst>
                    <a:ext uri="{9D8B030D-6E8A-4147-A177-3AD203B41FA5}">
                      <a16:colId xmlns:a16="http://schemas.microsoft.com/office/drawing/2014/main" val="20000"/>
                    </a:ext>
                  </a:extLst>
                </a:gridCol>
                <a:gridCol w="3149300">
                  <a:extLst>
                    <a:ext uri="{9D8B030D-6E8A-4147-A177-3AD203B41FA5}">
                      <a16:colId xmlns:a16="http://schemas.microsoft.com/office/drawing/2014/main" val="20001"/>
                    </a:ext>
                  </a:extLst>
                </a:gridCol>
                <a:gridCol w="817025">
                  <a:extLst>
                    <a:ext uri="{9D8B030D-6E8A-4147-A177-3AD203B41FA5}">
                      <a16:colId xmlns:a16="http://schemas.microsoft.com/office/drawing/2014/main" val="20002"/>
                    </a:ext>
                  </a:extLst>
                </a:gridCol>
                <a:gridCol w="1611125">
                  <a:extLst>
                    <a:ext uri="{9D8B030D-6E8A-4147-A177-3AD203B41FA5}">
                      <a16:colId xmlns:a16="http://schemas.microsoft.com/office/drawing/2014/main" val="20003"/>
                    </a:ext>
                  </a:extLst>
                </a:gridCol>
                <a:gridCol w="1547700">
                  <a:extLst>
                    <a:ext uri="{9D8B030D-6E8A-4147-A177-3AD203B41FA5}">
                      <a16:colId xmlns:a16="http://schemas.microsoft.com/office/drawing/2014/main" val="20004"/>
                    </a:ext>
                  </a:extLst>
                </a:gridCol>
              </a:tblGrid>
              <a:tr h="780675">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Narrative</a:t>
                      </a:r>
                      <a:endParaRPr sz="1200" b="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Description</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Risk Level</a:t>
                      </a:r>
                      <a:endParaRPr sz="1200" b="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Recommended Countermeasure</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Recommended</a:t>
                      </a:r>
                      <a:r>
                        <a:rPr lang="en" sz="1200" b="1">
                          <a:solidFill>
                            <a:srgbClr val="00FF00"/>
                          </a:solidFill>
                          <a:latin typeface="Montserrat"/>
                          <a:ea typeface="Montserrat"/>
                          <a:cs typeface="Montserrat"/>
                          <a:sym typeface="Montserrat"/>
                        </a:rPr>
                        <a:t> </a:t>
                      </a:r>
                      <a:r>
                        <a:rPr lang="en" sz="1200" b="1">
                          <a:solidFill>
                            <a:srgbClr val="FFFFFF"/>
                          </a:solidFill>
                          <a:latin typeface="Montserrat"/>
                          <a:ea typeface="Montserrat"/>
                          <a:cs typeface="Montserrat"/>
                          <a:sym typeface="Montserrat"/>
                        </a:rPr>
                        <a:t>Countermeasure Details</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extLst>
                  <a:ext uri="{0D108BD9-81ED-4DB2-BD59-A6C34878D82A}">
                    <a16:rowId xmlns:a16="http://schemas.microsoft.com/office/drawing/2014/main" val="10000"/>
                  </a:ext>
                </a:extLst>
              </a:tr>
              <a:tr h="3163675">
                <a:tc>
                  <a:txBody>
                    <a:bodyPr/>
                    <a:lstStyle/>
                    <a:p>
                      <a:pPr marL="0" lvl="0" indent="0" algn="l" rtl="0">
                        <a:spcBef>
                          <a:spcPts val="0"/>
                        </a:spcBef>
                        <a:spcAft>
                          <a:spcPts val="0"/>
                        </a:spcAft>
                        <a:buClr>
                          <a:srgbClr val="000000"/>
                        </a:buClr>
                        <a:buSzPts val="1100"/>
                        <a:buFont typeface="Arial"/>
                        <a:buNone/>
                      </a:pPr>
                      <a:r>
                        <a:rPr lang="en" sz="1100">
                          <a:solidFill>
                            <a:srgbClr val="FFFFFF"/>
                          </a:solidFill>
                          <a:latin typeface="Montserrat"/>
                          <a:ea typeface="Montserrat"/>
                          <a:cs typeface="Montserrat"/>
                          <a:sym typeface="Montserrat"/>
                        </a:rPr>
                        <a:t>11. </a:t>
                      </a:r>
                      <a:r>
                        <a:rPr lang="en" sz="1100">
                          <a:solidFill>
                            <a:schemeClr val="lt1"/>
                          </a:solidFill>
                          <a:latin typeface="Montserrat"/>
                          <a:ea typeface="Montserrat"/>
                          <a:cs typeface="Montserrat"/>
                          <a:sym typeface="Montserrat"/>
                        </a:rPr>
                        <a:t>People should monitor ballot drop boxes to prevent voter fraud. </a:t>
                      </a:r>
                      <a:endParaRPr sz="1100">
                        <a:solidFill>
                          <a:schemeClr val="lt1"/>
                        </a:solidFill>
                        <a:latin typeface="Montserrat"/>
                        <a:ea typeface="Montserrat"/>
                        <a:cs typeface="Montserrat"/>
                        <a:sym typeface="Montserrat"/>
                      </a:endParaRPr>
                    </a:p>
                    <a:p>
                      <a:pPr marL="0" lvl="0" indent="0" algn="l" rtl="0">
                        <a:spcBef>
                          <a:spcPts val="0"/>
                        </a:spcBef>
                        <a:spcAft>
                          <a:spcPts val="0"/>
                        </a:spcAft>
                        <a:buNone/>
                      </a:pP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Users on Oregon-specific Telegram channels and in the comments section on a Gateway Pundit article about the Oregon gubernatorial election called on people to monitor ballot drop boxes to prevent others from committing voter fraud by voting multiple times or other methods. This narrative originated from national-level discourse (see Trends &amp; Development section of report covering 9/2-9/9).</a:t>
                      </a: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This narrative could negatively impact Oregon voters’ trust in Oregon’s electoral procedures and outcomes.</a:t>
                      </a:r>
                      <a:endParaRPr sz="11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Low</a:t>
                      </a:r>
                      <a:endParaRPr sz="1100">
                        <a:solidFill>
                          <a:srgbClr val="FFFFFF"/>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Public Messaging</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Provide messaging about measures that help prevent voter fraud via ballot drop boxes.</a:t>
                      </a:r>
                      <a:endParaRPr sz="1100">
                        <a:solidFill>
                          <a:schemeClr val="lt1"/>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21" name="Google Shape;121;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14</a:t>
            </a:fld>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Appendix A:</a:t>
            </a:r>
            <a:endParaRPr/>
          </a:p>
          <a:p>
            <a:pPr marL="0" lvl="0" indent="0" algn="l" rtl="0">
              <a:spcBef>
                <a:spcPts val="0"/>
              </a:spcBef>
              <a:spcAft>
                <a:spcPts val="0"/>
              </a:spcAft>
              <a:buNone/>
            </a:pPr>
            <a:r>
              <a:rPr lang="en"/>
              <a:t>Screenshots</a:t>
            </a:r>
            <a:endParaRPr/>
          </a:p>
        </p:txBody>
      </p:sp>
      <p:sp>
        <p:nvSpPr>
          <p:cNvPr id="127" name="Google Shape;12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15</a:t>
            </a:fld>
            <a:endParaRPr>
              <a:solidFill>
                <a:schemeClr val="l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p:nvPr/>
        </p:nvSpPr>
        <p:spPr>
          <a:xfrm>
            <a:off x="311700" y="15257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FFFFFF"/>
                </a:solidFill>
                <a:latin typeface="Merriweather"/>
                <a:ea typeface="Merriweather"/>
                <a:cs typeface="Merriweather"/>
                <a:sym typeface="Merriweather"/>
              </a:rPr>
              <a:t>Narrative 1:</a:t>
            </a:r>
            <a:r>
              <a:rPr lang="en" sz="1700">
                <a:solidFill>
                  <a:srgbClr val="FFFFFF"/>
                </a:solidFill>
                <a:latin typeface="Merriweather"/>
                <a:ea typeface="Merriweather"/>
                <a:cs typeface="Merriweather"/>
                <a:sym typeface="Merriweather"/>
              </a:rPr>
              <a:t> </a:t>
            </a:r>
            <a:r>
              <a:rPr lang="en" sz="1700">
                <a:solidFill>
                  <a:schemeClr val="lt1"/>
                </a:solidFill>
                <a:latin typeface="Merriweather"/>
                <a:ea typeface="Merriweather"/>
                <a:cs typeface="Merriweather"/>
                <a:sym typeface="Merriweather"/>
              </a:rPr>
              <a:t>Election officials will commit election fraud to prevent Republican candidates from winning.</a:t>
            </a:r>
            <a:endParaRPr sz="1700">
              <a:solidFill>
                <a:schemeClr val="lt1"/>
              </a:solidFill>
              <a:highlight>
                <a:srgbClr val="A4C2F4"/>
              </a:highlight>
              <a:latin typeface="Merriweather"/>
              <a:ea typeface="Merriweather"/>
              <a:cs typeface="Merriweather"/>
              <a:sym typeface="Merriweather"/>
            </a:endParaRPr>
          </a:p>
          <a:p>
            <a:pPr marL="0" lvl="0" indent="0" algn="l" rtl="0">
              <a:spcBef>
                <a:spcPts val="0"/>
              </a:spcBef>
              <a:spcAft>
                <a:spcPts val="0"/>
              </a:spcAft>
              <a:buNone/>
            </a:pPr>
            <a:endParaRPr sz="1700">
              <a:solidFill>
                <a:schemeClr val="lt1"/>
              </a:solidFill>
              <a:latin typeface="Merriweather"/>
              <a:ea typeface="Merriweather"/>
              <a:cs typeface="Merriweather"/>
              <a:sym typeface="Merriweather"/>
            </a:endParaRPr>
          </a:p>
        </p:txBody>
      </p:sp>
      <p:sp>
        <p:nvSpPr>
          <p:cNvPr id="133" name="Google Shape;133;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16</a:t>
            </a:fld>
            <a:endParaRPr>
              <a:solidFill>
                <a:schemeClr val="lt1"/>
              </a:solidFill>
            </a:endParaRPr>
          </a:p>
        </p:txBody>
      </p:sp>
      <p:sp>
        <p:nvSpPr>
          <p:cNvPr id="134" name="Google Shape;134;p20"/>
          <p:cNvSpPr txBox="1"/>
          <p:nvPr/>
        </p:nvSpPr>
        <p:spPr>
          <a:xfrm>
            <a:off x="7085713" y="1003950"/>
            <a:ext cx="1499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here.</a:t>
            </a:r>
            <a:r>
              <a:rPr lang="en" sz="1200">
                <a:solidFill>
                  <a:schemeClr val="lt1"/>
                </a:solidFill>
                <a:latin typeface="Montserrat"/>
                <a:ea typeface="Montserrat"/>
                <a:cs typeface="Montserrat"/>
                <a:sym typeface="Montserrat"/>
              </a:rPr>
              <a:t>)</a:t>
            </a:r>
            <a:endParaRPr sz="1200">
              <a:solidFill>
                <a:schemeClr val="lt1"/>
              </a:solidFill>
              <a:latin typeface="Montserrat"/>
              <a:ea typeface="Montserrat"/>
              <a:cs typeface="Montserrat"/>
              <a:sym typeface="Montserrat"/>
            </a:endParaRPr>
          </a:p>
        </p:txBody>
      </p:sp>
      <p:sp>
        <p:nvSpPr>
          <p:cNvPr id="135" name="Google Shape;135;p20"/>
          <p:cNvSpPr txBox="1"/>
          <p:nvPr/>
        </p:nvSpPr>
        <p:spPr>
          <a:xfrm>
            <a:off x="1960063" y="4006988"/>
            <a:ext cx="1499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here</a:t>
            </a:r>
            <a:r>
              <a:rPr lang="en" sz="1200">
                <a:solidFill>
                  <a:srgbClr val="F62459"/>
                </a:solidFill>
                <a:latin typeface="Montserrat"/>
                <a:ea typeface="Montserrat"/>
                <a:cs typeface="Montserrat"/>
                <a:sym typeface="Montserrat"/>
              </a:rPr>
              <a:t>.</a:t>
            </a:r>
            <a:r>
              <a:rPr lang="en" sz="1200">
                <a:solidFill>
                  <a:schemeClr val="lt1"/>
                </a:solidFill>
                <a:latin typeface="Montserrat"/>
                <a:ea typeface="Montserrat"/>
                <a:cs typeface="Montserrat"/>
                <a:sym typeface="Montserrat"/>
              </a:rPr>
              <a:t>)</a:t>
            </a:r>
            <a:endParaRPr sz="1200">
              <a:solidFill>
                <a:schemeClr val="lt1"/>
              </a:solidFill>
              <a:latin typeface="Montserrat"/>
              <a:ea typeface="Montserrat"/>
              <a:cs typeface="Montserrat"/>
              <a:sym typeface="Montserrat"/>
            </a:endParaRPr>
          </a:p>
        </p:txBody>
      </p:sp>
      <p:pic>
        <p:nvPicPr>
          <p:cNvPr id="136" name="Google Shape;136;p20"/>
          <p:cNvPicPr preferRelativeResize="0"/>
          <p:nvPr/>
        </p:nvPicPr>
        <p:blipFill>
          <a:blip r:embed="rId5">
            <a:alphaModFix/>
          </a:blip>
          <a:stretch>
            <a:fillRect/>
          </a:stretch>
        </p:blipFill>
        <p:spPr>
          <a:xfrm>
            <a:off x="493675" y="775113"/>
            <a:ext cx="6667873" cy="826968"/>
          </a:xfrm>
          <a:prstGeom prst="rect">
            <a:avLst/>
          </a:prstGeom>
          <a:noFill/>
          <a:ln>
            <a:noFill/>
          </a:ln>
        </p:spPr>
      </p:pic>
      <p:pic>
        <p:nvPicPr>
          <p:cNvPr id="137" name="Google Shape;137;p20"/>
          <p:cNvPicPr preferRelativeResize="0"/>
          <p:nvPr/>
        </p:nvPicPr>
        <p:blipFill>
          <a:blip r:embed="rId6">
            <a:alphaModFix/>
          </a:blip>
          <a:stretch>
            <a:fillRect/>
          </a:stretch>
        </p:blipFill>
        <p:spPr>
          <a:xfrm>
            <a:off x="493675" y="2562876"/>
            <a:ext cx="4583549" cy="1314000"/>
          </a:xfrm>
          <a:prstGeom prst="rect">
            <a:avLst/>
          </a:prstGeom>
          <a:noFill/>
          <a:ln>
            <a:noFill/>
          </a:ln>
        </p:spPr>
      </p:pic>
      <p:sp>
        <p:nvSpPr>
          <p:cNvPr id="138" name="Google Shape;138;p20"/>
          <p:cNvSpPr txBox="1"/>
          <p:nvPr/>
        </p:nvSpPr>
        <p:spPr>
          <a:xfrm>
            <a:off x="6390600" y="4376288"/>
            <a:ext cx="1499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here</a:t>
            </a:r>
            <a:r>
              <a:rPr lang="en" sz="1200">
                <a:solidFill>
                  <a:srgbClr val="F62459"/>
                </a:solidFill>
                <a:latin typeface="Montserrat"/>
                <a:ea typeface="Montserrat"/>
                <a:cs typeface="Montserrat"/>
                <a:sym typeface="Montserrat"/>
              </a:rPr>
              <a:t>.</a:t>
            </a:r>
            <a:r>
              <a:rPr lang="en" sz="1200">
                <a:solidFill>
                  <a:schemeClr val="lt1"/>
                </a:solidFill>
                <a:latin typeface="Montserrat"/>
                <a:ea typeface="Montserrat"/>
                <a:cs typeface="Montserrat"/>
                <a:sym typeface="Montserrat"/>
              </a:rPr>
              <a:t>)</a:t>
            </a:r>
            <a:endParaRPr sz="1200">
              <a:solidFill>
                <a:schemeClr val="lt1"/>
              </a:solidFill>
              <a:latin typeface="Montserrat"/>
              <a:ea typeface="Montserrat"/>
              <a:cs typeface="Montserrat"/>
              <a:sym typeface="Montserrat"/>
            </a:endParaRPr>
          </a:p>
        </p:txBody>
      </p:sp>
      <p:pic>
        <p:nvPicPr>
          <p:cNvPr id="139" name="Google Shape;139;p20"/>
          <p:cNvPicPr preferRelativeResize="0"/>
          <p:nvPr/>
        </p:nvPicPr>
        <p:blipFill>
          <a:blip r:embed="rId7">
            <a:alphaModFix/>
          </a:blip>
          <a:stretch>
            <a:fillRect/>
          </a:stretch>
        </p:blipFill>
        <p:spPr>
          <a:xfrm>
            <a:off x="5259174" y="2149544"/>
            <a:ext cx="3761975" cy="21406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txBox="1"/>
          <p:nvPr/>
        </p:nvSpPr>
        <p:spPr>
          <a:xfrm>
            <a:off x="311700" y="15257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FFFFFF"/>
                </a:solidFill>
                <a:latin typeface="Merriweather"/>
                <a:ea typeface="Merriweather"/>
                <a:cs typeface="Merriweather"/>
                <a:sym typeface="Merriweather"/>
              </a:rPr>
              <a:t>Narrative 2: </a:t>
            </a:r>
            <a:r>
              <a:rPr lang="en" sz="1700">
                <a:solidFill>
                  <a:srgbClr val="FFFFFF"/>
                </a:solidFill>
                <a:latin typeface="Merriweather"/>
                <a:ea typeface="Merriweather"/>
                <a:cs typeface="Merriweather"/>
                <a:sym typeface="Merriweather"/>
              </a:rPr>
              <a:t>Future </a:t>
            </a:r>
            <a:r>
              <a:rPr lang="en" sz="1700">
                <a:solidFill>
                  <a:schemeClr val="lt1"/>
                </a:solidFill>
                <a:latin typeface="Merriweather"/>
                <a:ea typeface="Merriweather"/>
                <a:cs typeface="Merriweather"/>
                <a:sym typeface="Merriweather"/>
              </a:rPr>
              <a:t>elections can’t be trusted due to the fraudulent 2020 elections. (Continuing narrative)</a:t>
            </a:r>
            <a:endParaRPr sz="1700">
              <a:solidFill>
                <a:srgbClr val="FFFFFF"/>
              </a:solidFill>
              <a:latin typeface="Merriweather"/>
              <a:ea typeface="Merriweather"/>
              <a:cs typeface="Merriweather"/>
              <a:sym typeface="Merriweather"/>
            </a:endParaRPr>
          </a:p>
        </p:txBody>
      </p:sp>
      <p:sp>
        <p:nvSpPr>
          <p:cNvPr id="145" name="Google Shape;14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17</a:t>
            </a:fld>
            <a:endParaRPr>
              <a:solidFill>
                <a:schemeClr val="lt1"/>
              </a:solidFill>
            </a:endParaRPr>
          </a:p>
        </p:txBody>
      </p:sp>
      <p:pic>
        <p:nvPicPr>
          <p:cNvPr id="146" name="Google Shape;146;p21"/>
          <p:cNvPicPr preferRelativeResize="0"/>
          <p:nvPr/>
        </p:nvPicPr>
        <p:blipFill>
          <a:blip r:embed="rId3">
            <a:alphaModFix/>
          </a:blip>
          <a:stretch>
            <a:fillRect/>
          </a:stretch>
        </p:blipFill>
        <p:spPr>
          <a:xfrm>
            <a:off x="440325" y="2719075"/>
            <a:ext cx="5865846" cy="1738025"/>
          </a:xfrm>
          <a:prstGeom prst="rect">
            <a:avLst/>
          </a:prstGeom>
          <a:noFill/>
          <a:ln>
            <a:noFill/>
          </a:ln>
        </p:spPr>
      </p:pic>
      <p:pic>
        <p:nvPicPr>
          <p:cNvPr id="147" name="Google Shape;147;p21"/>
          <p:cNvPicPr preferRelativeResize="0"/>
          <p:nvPr/>
        </p:nvPicPr>
        <p:blipFill>
          <a:blip r:embed="rId4">
            <a:alphaModFix/>
          </a:blip>
          <a:stretch>
            <a:fillRect/>
          </a:stretch>
        </p:blipFill>
        <p:spPr>
          <a:xfrm>
            <a:off x="440325" y="1206362"/>
            <a:ext cx="6408300" cy="1031625"/>
          </a:xfrm>
          <a:prstGeom prst="rect">
            <a:avLst/>
          </a:prstGeom>
          <a:noFill/>
          <a:ln>
            <a:noFill/>
          </a:ln>
        </p:spPr>
      </p:pic>
      <p:sp>
        <p:nvSpPr>
          <p:cNvPr id="148" name="Google Shape;148;p21"/>
          <p:cNvSpPr txBox="1"/>
          <p:nvPr/>
        </p:nvSpPr>
        <p:spPr>
          <a:xfrm>
            <a:off x="6667663" y="3403425"/>
            <a:ext cx="1499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here</a:t>
            </a:r>
            <a:r>
              <a:rPr lang="en" sz="1200">
                <a:solidFill>
                  <a:srgbClr val="F62459"/>
                </a:solidFill>
                <a:latin typeface="Montserrat"/>
                <a:ea typeface="Montserrat"/>
                <a:cs typeface="Montserrat"/>
                <a:sym typeface="Montserrat"/>
              </a:rPr>
              <a:t>.</a:t>
            </a:r>
            <a:r>
              <a:rPr lang="en" sz="1200">
                <a:solidFill>
                  <a:schemeClr val="lt1"/>
                </a:solidFill>
                <a:latin typeface="Montserrat"/>
                <a:ea typeface="Montserrat"/>
                <a:cs typeface="Montserrat"/>
                <a:sym typeface="Montserrat"/>
              </a:rPr>
              <a:t>)</a:t>
            </a:r>
            <a:endParaRPr sz="1200">
              <a:solidFill>
                <a:schemeClr val="lt1"/>
              </a:solidFill>
              <a:latin typeface="Montserrat"/>
              <a:ea typeface="Montserrat"/>
              <a:cs typeface="Montserrat"/>
              <a:sym typeface="Montserrat"/>
            </a:endParaRPr>
          </a:p>
        </p:txBody>
      </p:sp>
      <p:sp>
        <p:nvSpPr>
          <p:cNvPr id="149" name="Google Shape;149;p21"/>
          <p:cNvSpPr txBox="1"/>
          <p:nvPr/>
        </p:nvSpPr>
        <p:spPr>
          <a:xfrm>
            <a:off x="7070513" y="1590188"/>
            <a:ext cx="1499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here.</a:t>
            </a:r>
            <a:r>
              <a:rPr lang="en" sz="1200">
                <a:solidFill>
                  <a:schemeClr val="lt1"/>
                </a:solidFill>
                <a:latin typeface="Montserrat"/>
                <a:ea typeface="Montserrat"/>
                <a:cs typeface="Montserrat"/>
                <a:sym typeface="Montserrat"/>
              </a:rPr>
              <a:t>)</a:t>
            </a:r>
            <a:endParaRPr sz="1200">
              <a:solidFill>
                <a:schemeClr val="lt1"/>
              </a:solidFill>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txBox="1"/>
          <p:nvPr/>
        </p:nvSpPr>
        <p:spPr>
          <a:xfrm>
            <a:off x="311700" y="15257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FFFFFF"/>
                </a:solidFill>
                <a:latin typeface="Merriweather"/>
                <a:ea typeface="Merriweather"/>
                <a:cs typeface="Merriweather"/>
                <a:sym typeface="Merriweather"/>
              </a:rPr>
              <a:t>Narrative 3:</a:t>
            </a:r>
            <a:r>
              <a:rPr lang="en" sz="1700">
                <a:solidFill>
                  <a:srgbClr val="FFFFFF"/>
                </a:solidFill>
                <a:latin typeface="Merriweather"/>
                <a:ea typeface="Merriweather"/>
                <a:cs typeface="Merriweather"/>
                <a:sym typeface="Merriweather"/>
              </a:rPr>
              <a:t> </a:t>
            </a:r>
            <a:r>
              <a:rPr lang="en" sz="1700">
                <a:solidFill>
                  <a:schemeClr val="lt1"/>
                </a:solidFill>
                <a:latin typeface="Merriweather"/>
                <a:ea typeface="Merriweather"/>
                <a:cs typeface="Merriweather"/>
                <a:sym typeface="Merriweather"/>
              </a:rPr>
              <a:t>Election fraud has been happening in Oregon for decades. (Continuing narrative)</a:t>
            </a:r>
            <a:endParaRPr sz="1700">
              <a:solidFill>
                <a:srgbClr val="FFFFFF"/>
              </a:solidFill>
              <a:latin typeface="Merriweather"/>
              <a:ea typeface="Merriweather"/>
              <a:cs typeface="Merriweather"/>
              <a:sym typeface="Merriweather"/>
            </a:endParaRPr>
          </a:p>
        </p:txBody>
      </p:sp>
      <p:sp>
        <p:nvSpPr>
          <p:cNvPr id="155" name="Google Shape;155;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18</a:t>
            </a:fld>
            <a:endParaRPr>
              <a:solidFill>
                <a:schemeClr val="lt1"/>
              </a:solidFill>
            </a:endParaRPr>
          </a:p>
        </p:txBody>
      </p:sp>
      <p:sp>
        <p:nvSpPr>
          <p:cNvPr id="156" name="Google Shape;156;p22"/>
          <p:cNvSpPr txBox="1"/>
          <p:nvPr/>
        </p:nvSpPr>
        <p:spPr>
          <a:xfrm>
            <a:off x="4438800" y="2027150"/>
            <a:ext cx="1499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here</a:t>
            </a:r>
            <a:r>
              <a:rPr lang="en" sz="1200">
                <a:solidFill>
                  <a:schemeClr val="lt1"/>
                </a:solidFill>
                <a:latin typeface="Montserrat"/>
                <a:ea typeface="Montserrat"/>
                <a:cs typeface="Montserrat"/>
                <a:sym typeface="Montserrat"/>
              </a:rPr>
              <a:t>.)</a:t>
            </a:r>
            <a:endParaRPr sz="1200">
              <a:solidFill>
                <a:schemeClr val="lt1"/>
              </a:solidFill>
              <a:latin typeface="Montserrat"/>
              <a:ea typeface="Montserrat"/>
              <a:cs typeface="Montserrat"/>
              <a:sym typeface="Montserrat"/>
            </a:endParaRPr>
          </a:p>
        </p:txBody>
      </p:sp>
      <p:pic>
        <p:nvPicPr>
          <p:cNvPr id="157" name="Google Shape;157;p22"/>
          <p:cNvPicPr preferRelativeResize="0"/>
          <p:nvPr/>
        </p:nvPicPr>
        <p:blipFill>
          <a:blip r:embed="rId4">
            <a:alphaModFix/>
          </a:blip>
          <a:stretch>
            <a:fillRect/>
          </a:stretch>
        </p:blipFill>
        <p:spPr>
          <a:xfrm>
            <a:off x="484450" y="964488"/>
            <a:ext cx="3775874" cy="2494625"/>
          </a:xfrm>
          <a:prstGeom prst="rect">
            <a:avLst/>
          </a:prstGeom>
          <a:noFill/>
          <a:ln>
            <a:noFill/>
          </a:ln>
        </p:spPr>
      </p:pic>
      <p:pic>
        <p:nvPicPr>
          <p:cNvPr id="158" name="Google Shape;158;p22"/>
          <p:cNvPicPr preferRelativeResize="0"/>
          <p:nvPr/>
        </p:nvPicPr>
        <p:blipFill>
          <a:blip r:embed="rId5">
            <a:alphaModFix/>
          </a:blip>
          <a:stretch>
            <a:fillRect/>
          </a:stretch>
        </p:blipFill>
        <p:spPr>
          <a:xfrm>
            <a:off x="484441" y="3759799"/>
            <a:ext cx="6192199" cy="805550"/>
          </a:xfrm>
          <a:prstGeom prst="rect">
            <a:avLst/>
          </a:prstGeom>
          <a:noFill/>
          <a:ln>
            <a:noFill/>
          </a:ln>
        </p:spPr>
      </p:pic>
      <p:sp>
        <p:nvSpPr>
          <p:cNvPr id="159" name="Google Shape;159;p22"/>
          <p:cNvSpPr txBox="1"/>
          <p:nvPr/>
        </p:nvSpPr>
        <p:spPr>
          <a:xfrm>
            <a:off x="6909738" y="3977913"/>
            <a:ext cx="1499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here.</a:t>
            </a:r>
            <a:r>
              <a:rPr lang="en" sz="1200">
                <a:solidFill>
                  <a:schemeClr val="lt1"/>
                </a:solidFill>
                <a:latin typeface="Montserrat"/>
                <a:ea typeface="Montserrat"/>
                <a:cs typeface="Montserrat"/>
                <a:sym typeface="Montserrat"/>
              </a:rPr>
              <a:t>)</a:t>
            </a:r>
            <a:endParaRPr sz="1200">
              <a:solidFill>
                <a:schemeClr val="lt1"/>
              </a:solidFill>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3"/>
          <p:cNvSpPr txBox="1"/>
          <p:nvPr/>
        </p:nvSpPr>
        <p:spPr>
          <a:xfrm>
            <a:off x="311700" y="15257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FFFFFF"/>
                </a:solidFill>
                <a:latin typeface="Merriweather"/>
                <a:ea typeface="Merriweather"/>
                <a:cs typeface="Merriweather"/>
                <a:sym typeface="Merriweather"/>
              </a:rPr>
              <a:t>Narrative 4:</a:t>
            </a:r>
            <a:r>
              <a:rPr lang="en" sz="1700">
                <a:solidFill>
                  <a:srgbClr val="FFFFFF"/>
                </a:solidFill>
                <a:latin typeface="Merriweather"/>
                <a:ea typeface="Merriweather"/>
                <a:cs typeface="Merriweather"/>
                <a:sym typeface="Merriweather"/>
              </a:rPr>
              <a:t> </a:t>
            </a:r>
            <a:r>
              <a:rPr lang="en" sz="1700">
                <a:solidFill>
                  <a:schemeClr val="lt1"/>
                </a:solidFill>
                <a:latin typeface="Merriweather"/>
                <a:ea typeface="Merriweather"/>
                <a:cs typeface="Merriweather"/>
                <a:sym typeface="Merriweather"/>
              </a:rPr>
              <a:t>Mail-in ballots are used to commit voter and election fraud. (Continuing narrative)</a:t>
            </a:r>
            <a:endParaRPr sz="1700">
              <a:solidFill>
                <a:schemeClr val="lt1"/>
              </a:solidFill>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endParaRPr sz="1100">
              <a:solidFill>
                <a:schemeClr val="lt1"/>
              </a:solidFill>
              <a:latin typeface="Montserrat"/>
              <a:ea typeface="Montserrat"/>
              <a:cs typeface="Montserrat"/>
              <a:sym typeface="Montserrat"/>
            </a:endParaRPr>
          </a:p>
          <a:p>
            <a:pPr marL="0" lvl="0" indent="0" algn="l" rtl="0">
              <a:spcBef>
                <a:spcPts val="0"/>
              </a:spcBef>
              <a:spcAft>
                <a:spcPts val="0"/>
              </a:spcAft>
              <a:buNone/>
            </a:pPr>
            <a:endParaRPr sz="1700">
              <a:solidFill>
                <a:schemeClr val="lt1"/>
              </a:solidFill>
              <a:latin typeface="Merriweather"/>
              <a:ea typeface="Merriweather"/>
              <a:cs typeface="Merriweather"/>
              <a:sym typeface="Merriweather"/>
            </a:endParaRPr>
          </a:p>
        </p:txBody>
      </p:sp>
      <p:sp>
        <p:nvSpPr>
          <p:cNvPr id="165" name="Google Shape;165;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19</a:t>
            </a:fld>
            <a:endParaRPr>
              <a:solidFill>
                <a:schemeClr val="lt1"/>
              </a:solidFill>
            </a:endParaRPr>
          </a:p>
        </p:txBody>
      </p:sp>
      <p:sp>
        <p:nvSpPr>
          <p:cNvPr id="166" name="Google Shape;166;p23"/>
          <p:cNvSpPr txBox="1"/>
          <p:nvPr/>
        </p:nvSpPr>
        <p:spPr>
          <a:xfrm>
            <a:off x="7401338" y="3418538"/>
            <a:ext cx="1499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here</a:t>
            </a:r>
            <a:r>
              <a:rPr lang="en" sz="1200">
                <a:solidFill>
                  <a:schemeClr val="lt1"/>
                </a:solidFill>
                <a:latin typeface="Montserrat"/>
                <a:ea typeface="Montserrat"/>
                <a:cs typeface="Montserrat"/>
                <a:sym typeface="Montserrat"/>
              </a:rPr>
              <a:t>.)</a:t>
            </a:r>
            <a:endParaRPr sz="1200">
              <a:solidFill>
                <a:schemeClr val="lt1"/>
              </a:solidFill>
              <a:latin typeface="Montserrat"/>
              <a:ea typeface="Montserrat"/>
              <a:cs typeface="Montserrat"/>
              <a:sym typeface="Montserrat"/>
            </a:endParaRPr>
          </a:p>
        </p:txBody>
      </p:sp>
      <p:sp>
        <p:nvSpPr>
          <p:cNvPr id="167" name="Google Shape;167;p23"/>
          <p:cNvSpPr txBox="1"/>
          <p:nvPr/>
        </p:nvSpPr>
        <p:spPr>
          <a:xfrm>
            <a:off x="7459763" y="1734425"/>
            <a:ext cx="1499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here</a:t>
            </a:r>
            <a:r>
              <a:rPr lang="en" sz="1200">
                <a:solidFill>
                  <a:schemeClr val="lt1"/>
                </a:solidFill>
                <a:latin typeface="Montserrat"/>
                <a:ea typeface="Montserrat"/>
                <a:cs typeface="Montserrat"/>
                <a:sym typeface="Montserrat"/>
              </a:rPr>
              <a:t>.)</a:t>
            </a:r>
            <a:endParaRPr sz="1200">
              <a:solidFill>
                <a:schemeClr val="lt1"/>
              </a:solidFill>
              <a:latin typeface="Montserrat"/>
              <a:ea typeface="Montserrat"/>
              <a:cs typeface="Montserrat"/>
              <a:sym typeface="Montserrat"/>
            </a:endParaRPr>
          </a:p>
        </p:txBody>
      </p:sp>
      <p:pic>
        <p:nvPicPr>
          <p:cNvPr id="168" name="Google Shape;168;p23"/>
          <p:cNvPicPr preferRelativeResize="0"/>
          <p:nvPr/>
        </p:nvPicPr>
        <p:blipFill>
          <a:blip r:embed="rId5">
            <a:alphaModFix/>
          </a:blip>
          <a:stretch>
            <a:fillRect/>
          </a:stretch>
        </p:blipFill>
        <p:spPr>
          <a:xfrm>
            <a:off x="464025" y="1506525"/>
            <a:ext cx="6869176" cy="825091"/>
          </a:xfrm>
          <a:prstGeom prst="rect">
            <a:avLst/>
          </a:prstGeom>
          <a:noFill/>
          <a:ln>
            <a:noFill/>
          </a:ln>
        </p:spPr>
      </p:pic>
      <p:pic>
        <p:nvPicPr>
          <p:cNvPr id="169" name="Google Shape;169;p23"/>
          <p:cNvPicPr preferRelativeResize="0"/>
          <p:nvPr/>
        </p:nvPicPr>
        <p:blipFill>
          <a:blip r:embed="rId6">
            <a:alphaModFix/>
          </a:blip>
          <a:stretch>
            <a:fillRect/>
          </a:stretch>
        </p:blipFill>
        <p:spPr>
          <a:xfrm>
            <a:off x="464025" y="2883585"/>
            <a:ext cx="6753325" cy="1439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311700" y="1724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Executive Summary</a:t>
            </a:r>
            <a:endParaRPr sz="2420" b="1">
              <a:solidFill>
                <a:schemeClr val="lt1"/>
              </a:solidFill>
              <a:latin typeface="Merriweather"/>
              <a:ea typeface="Merriweather"/>
              <a:cs typeface="Merriweather"/>
              <a:sym typeface="Merriweather"/>
            </a:endParaRPr>
          </a:p>
        </p:txBody>
      </p:sp>
      <p:sp>
        <p:nvSpPr>
          <p:cNvPr id="34" name="Google Shape;34;p6"/>
          <p:cNvSpPr txBox="1"/>
          <p:nvPr/>
        </p:nvSpPr>
        <p:spPr>
          <a:xfrm>
            <a:off x="311700" y="745150"/>
            <a:ext cx="8708400" cy="3934200"/>
          </a:xfrm>
          <a:prstGeom prst="rect">
            <a:avLst/>
          </a:prstGeom>
          <a:noFill/>
          <a:ln>
            <a:noFill/>
          </a:ln>
        </p:spPr>
        <p:txBody>
          <a:bodyPr spcFirstLastPara="1" wrap="square" lIns="0" tIns="0" rIns="0" bIns="0" anchor="t" anchorCtr="0">
            <a:spAutoFit/>
          </a:bodyPr>
          <a:lstStyle/>
          <a:p>
            <a:pPr marL="457200" lvl="0" indent="-304800" algn="l" rtl="0">
              <a:lnSpc>
                <a:spcPct val="115000"/>
              </a:lnSpc>
              <a:spcBef>
                <a:spcPts val="0"/>
              </a:spcBef>
              <a:spcAft>
                <a:spcPts val="0"/>
              </a:spcAft>
              <a:buClr>
                <a:srgbClr val="FFFFFF"/>
              </a:buClr>
              <a:buSzPts val="1200"/>
              <a:buFont typeface="Montserrat"/>
              <a:buAutoNum type="arabicPeriod"/>
            </a:pPr>
            <a:r>
              <a:rPr lang="en" sz="1200" b="1">
                <a:solidFill>
                  <a:srgbClr val="FFFFFF"/>
                </a:solidFill>
                <a:latin typeface="Montserrat"/>
                <a:ea typeface="Montserrat"/>
                <a:cs typeface="Montserrat"/>
                <a:sym typeface="Montserrat"/>
              </a:rPr>
              <a:t>Seven high risk potential MDM narratives</a:t>
            </a:r>
            <a:r>
              <a:rPr lang="en" sz="1200">
                <a:solidFill>
                  <a:srgbClr val="FFFFFF"/>
                </a:solidFill>
                <a:latin typeface="Montserrat"/>
                <a:ea typeface="Montserrat"/>
                <a:cs typeface="Montserrat"/>
                <a:sym typeface="Montserrat"/>
              </a:rPr>
              <a:t>:</a:t>
            </a:r>
            <a:endParaRPr sz="1200">
              <a:solidFill>
                <a:srgbClr val="FFFFFF"/>
              </a:solidFill>
              <a:latin typeface="Montserrat"/>
              <a:ea typeface="Montserrat"/>
              <a:cs typeface="Montserrat"/>
              <a:sym typeface="Montserrat"/>
            </a:endParaRPr>
          </a:p>
          <a:p>
            <a:pPr marL="914400" lvl="1" indent="-304800" algn="l" rtl="0">
              <a:spcBef>
                <a:spcPts val="0"/>
              </a:spcBef>
              <a:spcAft>
                <a:spcPts val="0"/>
              </a:spcAft>
              <a:buClr>
                <a:schemeClr val="lt1"/>
              </a:buClr>
              <a:buSzPts val="1200"/>
              <a:buFont typeface="Montserrat"/>
              <a:buAutoNum type="alphaLcPeriod"/>
            </a:pPr>
            <a:r>
              <a:rPr lang="en" sz="1200">
                <a:solidFill>
                  <a:schemeClr val="lt1"/>
                </a:solidFill>
                <a:latin typeface="Montserrat"/>
                <a:ea typeface="Montserrat"/>
                <a:cs typeface="Montserrat"/>
                <a:sym typeface="Montserrat"/>
              </a:rPr>
              <a:t>Election officials will commit election fraud to prevent Republican candidates from winning.</a:t>
            </a:r>
            <a:endParaRPr sz="1200">
              <a:solidFill>
                <a:schemeClr val="lt1"/>
              </a:solidFill>
              <a:latin typeface="Montserrat"/>
              <a:ea typeface="Montserrat"/>
              <a:cs typeface="Montserrat"/>
              <a:sym typeface="Montserrat"/>
            </a:endParaRPr>
          </a:p>
          <a:p>
            <a:pPr marL="1371600" lvl="2" indent="-304800" algn="l" rtl="0">
              <a:spcBef>
                <a:spcPts val="0"/>
              </a:spcBef>
              <a:spcAft>
                <a:spcPts val="0"/>
              </a:spcAft>
              <a:buClr>
                <a:schemeClr val="lt1"/>
              </a:buClr>
              <a:buSzPts val="1200"/>
              <a:buFont typeface="Montserrat"/>
              <a:buAutoNum type="romanLcPeriod"/>
            </a:pPr>
            <a:r>
              <a:rPr lang="en" sz="1200">
                <a:solidFill>
                  <a:schemeClr val="lt1"/>
                </a:solidFill>
                <a:latin typeface="Montserrat"/>
                <a:ea typeface="Montserrat"/>
                <a:cs typeface="Montserrat"/>
                <a:sym typeface="Montserrat"/>
              </a:rPr>
              <a:t>Provide public messaging about measures that help prevent election fraud.</a:t>
            </a:r>
            <a:endParaRPr sz="1200">
              <a:solidFill>
                <a:schemeClr val="lt1"/>
              </a:solidFill>
              <a:latin typeface="Montserrat"/>
              <a:ea typeface="Montserrat"/>
              <a:cs typeface="Montserrat"/>
              <a:sym typeface="Montserrat"/>
            </a:endParaRPr>
          </a:p>
          <a:p>
            <a:pPr marL="914400" lvl="1" indent="-304800" algn="l" rtl="0">
              <a:spcBef>
                <a:spcPts val="0"/>
              </a:spcBef>
              <a:spcAft>
                <a:spcPts val="0"/>
              </a:spcAft>
              <a:buClr>
                <a:schemeClr val="lt1"/>
              </a:buClr>
              <a:buSzPts val="1200"/>
              <a:buFont typeface="Montserrat"/>
              <a:buAutoNum type="alphaLcPeriod"/>
            </a:pPr>
            <a:r>
              <a:rPr lang="en" sz="1200">
                <a:solidFill>
                  <a:schemeClr val="lt1"/>
                </a:solidFill>
                <a:latin typeface="Montserrat"/>
                <a:ea typeface="Montserrat"/>
                <a:cs typeface="Montserrat"/>
                <a:sym typeface="Montserrat"/>
              </a:rPr>
              <a:t>Future elections can’t be trusted due to the fraudulent 2020 elections. (Continuing narrative)</a:t>
            </a:r>
            <a:endParaRPr sz="1200">
              <a:solidFill>
                <a:schemeClr val="lt1"/>
              </a:solidFill>
              <a:latin typeface="Montserrat"/>
              <a:ea typeface="Montserrat"/>
              <a:cs typeface="Montserrat"/>
              <a:sym typeface="Montserrat"/>
            </a:endParaRPr>
          </a:p>
          <a:p>
            <a:pPr marL="1371600" lvl="2" indent="-304800" algn="l" rtl="0">
              <a:spcBef>
                <a:spcPts val="0"/>
              </a:spcBef>
              <a:spcAft>
                <a:spcPts val="0"/>
              </a:spcAft>
              <a:buClr>
                <a:schemeClr val="lt1"/>
              </a:buClr>
              <a:buSzPts val="1200"/>
              <a:buFont typeface="Montserrat"/>
              <a:buAutoNum type="romanLcPeriod"/>
            </a:pPr>
            <a:r>
              <a:rPr lang="en" sz="1200">
                <a:solidFill>
                  <a:schemeClr val="lt1"/>
                </a:solidFill>
                <a:latin typeface="Montserrat"/>
                <a:ea typeface="Montserrat"/>
                <a:cs typeface="Montserrat"/>
                <a:sym typeface="Montserrat"/>
              </a:rPr>
              <a:t>Provide public messaging about Oregon historically holding free and fair elections.</a:t>
            </a:r>
            <a:endParaRPr sz="1200">
              <a:solidFill>
                <a:schemeClr val="lt1"/>
              </a:solidFill>
              <a:latin typeface="Montserrat"/>
              <a:ea typeface="Montserrat"/>
              <a:cs typeface="Montserrat"/>
              <a:sym typeface="Montserrat"/>
            </a:endParaRPr>
          </a:p>
          <a:p>
            <a:pPr marL="914400" lvl="1" indent="-304800" algn="l" rtl="0">
              <a:spcBef>
                <a:spcPts val="0"/>
              </a:spcBef>
              <a:spcAft>
                <a:spcPts val="0"/>
              </a:spcAft>
              <a:buClr>
                <a:schemeClr val="lt1"/>
              </a:buClr>
              <a:buSzPts val="1200"/>
              <a:buFont typeface="Montserrat"/>
              <a:buAutoNum type="alphaLcPeriod"/>
            </a:pPr>
            <a:r>
              <a:rPr lang="en" sz="1200">
                <a:solidFill>
                  <a:schemeClr val="lt1"/>
                </a:solidFill>
                <a:latin typeface="Montserrat"/>
                <a:ea typeface="Montserrat"/>
                <a:cs typeface="Montserrat"/>
                <a:sym typeface="Montserrat"/>
              </a:rPr>
              <a:t>Election fraud has been happening in Oregon for decades. (Continuing narrative) </a:t>
            </a:r>
            <a:endParaRPr sz="1200">
              <a:solidFill>
                <a:schemeClr val="lt1"/>
              </a:solidFill>
              <a:latin typeface="Montserrat"/>
              <a:ea typeface="Montserrat"/>
              <a:cs typeface="Montserrat"/>
              <a:sym typeface="Montserrat"/>
            </a:endParaRPr>
          </a:p>
          <a:p>
            <a:pPr marL="1371600" lvl="2" indent="-304800" algn="l" rtl="0">
              <a:spcBef>
                <a:spcPts val="0"/>
              </a:spcBef>
              <a:spcAft>
                <a:spcPts val="0"/>
              </a:spcAft>
              <a:buClr>
                <a:schemeClr val="lt1"/>
              </a:buClr>
              <a:buSzPts val="1200"/>
              <a:buFont typeface="Montserrat"/>
              <a:buAutoNum type="romanLcPeriod"/>
            </a:pPr>
            <a:r>
              <a:rPr lang="en" sz="1200">
                <a:solidFill>
                  <a:schemeClr val="lt1"/>
                </a:solidFill>
                <a:latin typeface="Montserrat"/>
                <a:ea typeface="Montserrat"/>
                <a:cs typeface="Montserrat"/>
                <a:sym typeface="Montserrat"/>
              </a:rPr>
              <a:t>Provide messaging about Oregon historically holding free and fair elections. </a:t>
            </a:r>
            <a:endParaRPr sz="1200">
              <a:solidFill>
                <a:schemeClr val="lt1"/>
              </a:solidFill>
              <a:latin typeface="Montserrat"/>
              <a:ea typeface="Montserrat"/>
              <a:cs typeface="Montserrat"/>
              <a:sym typeface="Montserrat"/>
            </a:endParaRPr>
          </a:p>
          <a:p>
            <a:pPr marL="914400" lvl="1" indent="-304800" algn="l" rtl="0">
              <a:spcBef>
                <a:spcPts val="0"/>
              </a:spcBef>
              <a:spcAft>
                <a:spcPts val="0"/>
              </a:spcAft>
              <a:buClr>
                <a:schemeClr val="lt1"/>
              </a:buClr>
              <a:buSzPts val="1200"/>
              <a:buFont typeface="Montserrat"/>
              <a:buAutoNum type="alphaLcPeriod"/>
            </a:pPr>
            <a:r>
              <a:rPr lang="en" sz="1200">
                <a:solidFill>
                  <a:schemeClr val="lt1"/>
                </a:solidFill>
                <a:latin typeface="Montserrat"/>
                <a:ea typeface="Montserrat"/>
                <a:cs typeface="Montserrat"/>
                <a:sym typeface="Montserrat"/>
              </a:rPr>
              <a:t>Mail-in ballots are used to commit voter and election fraud in Oregon. (Continuing narrative)</a:t>
            </a:r>
            <a:endParaRPr sz="1200">
              <a:solidFill>
                <a:schemeClr val="lt1"/>
              </a:solidFill>
              <a:latin typeface="Montserrat"/>
              <a:ea typeface="Montserrat"/>
              <a:cs typeface="Montserrat"/>
              <a:sym typeface="Montserrat"/>
            </a:endParaRPr>
          </a:p>
          <a:p>
            <a:pPr marL="1371600" lvl="2" indent="-304800" algn="l" rtl="0">
              <a:spcBef>
                <a:spcPts val="0"/>
              </a:spcBef>
              <a:spcAft>
                <a:spcPts val="0"/>
              </a:spcAft>
              <a:buClr>
                <a:schemeClr val="lt1"/>
              </a:buClr>
              <a:buSzPts val="1200"/>
              <a:buFont typeface="Montserrat"/>
              <a:buAutoNum type="romanLcPeriod"/>
            </a:pPr>
            <a:r>
              <a:rPr lang="en" sz="1200">
                <a:solidFill>
                  <a:schemeClr val="lt1"/>
                </a:solidFill>
                <a:latin typeface="Montserrat"/>
                <a:ea typeface="Montserrat"/>
                <a:cs typeface="Montserrat"/>
                <a:sym typeface="Montserrat"/>
              </a:rPr>
              <a:t>Provide</a:t>
            </a:r>
            <a:r>
              <a:rPr lang="en" sz="1200">
                <a:solidFill>
                  <a:srgbClr val="F62459"/>
                </a:solidFill>
                <a:latin typeface="Montserrat"/>
                <a:ea typeface="Montserrat"/>
                <a:cs typeface="Montserrat"/>
                <a:sym typeface="Montserrat"/>
              </a:rPr>
              <a:t> </a:t>
            </a:r>
            <a:r>
              <a:rPr lang="en" sz="1200">
                <a:solidFill>
                  <a:schemeClr val="lt1"/>
                </a:solidFill>
                <a:latin typeface="Montserrat"/>
                <a:ea typeface="Montserrat"/>
                <a:cs typeface="Montserrat"/>
                <a:sym typeface="Montserrat"/>
              </a:rPr>
              <a:t>messaging about measures that help prevent election fraud via mail-in ballots. </a:t>
            </a:r>
            <a:endParaRPr sz="1200">
              <a:solidFill>
                <a:schemeClr val="lt1"/>
              </a:solidFill>
              <a:latin typeface="Montserrat"/>
              <a:ea typeface="Montserrat"/>
              <a:cs typeface="Montserrat"/>
              <a:sym typeface="Montserrat"/>
            </a:endParaRPr>
          </a:p>
          <a:p>
            <a:pPr marL="914400" lvl="1" indent="-304800" algn="l" rtl="0">
              <a:spcBef>
                <a:spcPts val="0"/>
              </a:spcBef>
              <a:spcAft>
                <a:spcPts val="0"/>
              </a:spcAft>
              <a:buClr>
                <a:schemeClr val="lt1"/>
              </a:buClr>
              <a:buSzPts val="1200"/>
              <a:buFont typeface="Montserrat"/>
              <a:buAutoNum type="alphaLcPeriod"/>
            </a:pPr>
            <a:r>
              <a:rPr lang="en" sz="1200">
                <a:solidFill>
                  <a:schemeClr val="lt1"/>
                </a:solidFill>
                <a:latin typeface="Montserrat"/>
                <a:ea typeface="Montserrat"/>
                <a:cs typeface="Montserrat"/>
                <a:sym typeface="Montserrat"/>
              </a:rPr>
              <a:t>People should not trust voting machines because they enable election fraud. (Continuing narrative) </a:t>
            </a:r>
            <a:endParaRPr sz="1200">
              <a:solidFill>
                <a:schemeClr val="lt1"/>
              </a:solidFill>
              <a:latin typeface="Montserrat"/>
              <a:ea typeface="Montserrat"/>
              <a:cs typeface="Montserrat"/>
              <a:sym typeface="Montserrat"/>
            </a:endParaRPr>
          </a:p>
          <a:p>
            <a:pPr marL="1371600" lvl="2" indent="-304800" algn="l" rtl="0">
              <a:spcBef>
                <a:spcPts val="0"/>
              </a:spcBef>
              <a:spcAft>
                <a:spcPts val="0"/>
              </a:spcAft>
              <a:buClr>
                <a:schemeClr val="lt1"/>
              </a:buClr>
              <a:buSzPts val="1200"/>
              <a:buFont typeface="Montserrat"/>
              <a:buAutoNum type="romanLcPeriod"/>
            </a:pPr>
            <a:r>
              <a:rPr lang="en" sz="1200">
                <a:solidFill>
                  <a:schemeClr val="lt1"/>
                </a:solidFill>
                <a:latin typeface="Montserrat"/>
                <a:ea typeface="Montserrat"/>
                <a:cs typeface="Montserrat"/>
                <a:sym typeface="Montserrat"/>
              </a:rPr>
              <a:t>Provide public messaging about measures that help prevent election fraud via voting machines.</a:t>
            </a:r>
            <a:endParaRPr sz="1200">
              <a:solidFill>
                <a:schemeClr val="lt1"/>
              </a:solidFill>
              <a:latin typeface="Montserrat"/>
              <a:ea typeface="Montserrat"/>
              <a:cs typeface="Montserrat"/>
              <a:sym typeface="Montserrat"/>
            </a:endParaRPr>
          </a:p>
          <a:p>
            <a:pPr marL="914400" lvl="1" indent="-304800" algn="l" rtl="0">
              <a:spcBef>
                <a:spcPts val="0"/>
              </a:spcBef>
              <a:spcAft>
                <a:spcPts val="0"/>
              </a:spcAft>
              <a:buClr>
                <a:schemeClr val="lt1"/>
              </a:buClr>
              <a:buSzPts val="1200"/>
              <a:buFont typeface="Montserrat"/>
              <a:buAutoNum type="alphaLcPeriod"/>
            </a:pPr>
            <a:r>
              <a:rPr lang="en" sz="1200">
                <a:solidFill>
                  <a:schemeClr val="lt1"/>
                </a:solidFill>
                <a:latin typeface="Montserrat"/>
                <a:ea typeface="Montserrat"/>
                <a:cs typeface="Montserrat"/>
                <a:sym typeface="Montserrat"/>
              </a:rPr>
              <a:t>Oregon's elections are being controlled by out-of-state individuals through campaign donations. (Continuing narrative)</a:t>
            </a:r>
            <a:endParaRPr sz="1200">
              <a:solidFill>
                <a:schemeClr val="lt1"/>
              </a:solidFill>
              <a:latin typeface="Montserrat"/>
              <a:ea typeface="Montserrat"/>
              <a:cs typeface="Montserrat"/>
              <a:sym typeface="Montserrat"/>
            </a:endParaRPr>
          </a:p>
          <a:p>
            <a:pPr marL="1371600" lvl="2" indent="-304800" algn="l" rtl="0">
              <a:spcBef>
                <a:spcPts val="0"/>
              </a:spcBef>
              <a:spcAft>
                <a:spcPts val="0"/>
              </a:spcAft>
              <a:buClr>
                <a:schemeClr val="lt1"/>
              </a:buClr>
              <a:buSzPts val="1200"/>
              <a:buFont typeface="Montserrat"/>
              <a:buAutoNum type="romanLcPeriod"/>
            </a:pPr>
            <a:r>
              <a:rPr lang="en" sz="1200">
                <a:solidFill>
                  <a:schemeClr val="lt1"/>
                </a:solidFill>
                <a:latin typeface="Montserrat"/>
                <a:ea typeface="Montserrat"/>
                <a:cs typeface="Montserrat"/>
                <a:sym typeface="Montserrat"/>
              </a:rPr>
              <a:t>Do not address - continue to monitor.</a:t>
            </a:r>
            <a:endParaRPr sz="1200">
              <a:solidFill>
                <a:schemeClr val="lt1"/>
              </a:solidFill>
              <a:latin typeface="Montserrat"/>
              <a:ea typeface="Montserrat"/>
              <a:cs typeface="Montserrat"/>
              <a:sym typeface="Montserrat"/>
            </a:endParaRPr>
          </a:p>
          <a:p>
            <a:pPr marL="914400" lvl="1" indent="-304800" algn="l" rtl="0">
              <a:spcBef>
                <a:spcPts val="0"/>
              </a:spcBef>
              <a:spcAft>
                <a:spcPts val="0"/>
              </a:spcAft>
              <a:buClr>
                <a:schemeClr val="lt1"/>
              </a:buClr>
              <a:buSzPts val="1200"/>
              <a:buFont typeface="Montserrat"/>
              <a:buAutoNum type="alphaLcPeriod"/>
            </a:pPr>
            <a:r>
              <a:rPr lang="en" sz="1200">
                <a:solidFill>
                  <a:schemeClr val="lt1"/>
                </a:solidFill>
                <a:latin typeface="Montserrat"/>
                <a:ea typeface="Montserrat"/>
                <a:cs typeface="Montserrat"/>
                <a:sym typeface="Montserrat"/>
              </a:rPr>
              <a:t>Voter and election fraud occur through ballot harvesting. (Continuing narrative)</a:t>
            </a:r>
            <a:endParaRPr sz="1200">
              <a:solidFill>
                <a:schemeClr val="lt1"/>
              </a:solidFill>
              <a:latin typeface="Montserrat"/>
              <a:ea typeface="Montserrat"/>
              <a:cs typeface="Montserrat"/>
              <a:sym typeface="Montserrat"/>
            </a:endParaRPr>
          </a:p>
          <a:p>
            <a:pPr marL="1371600" lvl="2" indent="-304800" algn="l" rtl="0">
              <a:spcBef>
                <a:spcPts val="0"/>
              </a:spcBef>
              <a:spcAft>
                <a:spcPts val="0"/>
              </a:spcAft>
              <a:buClr>
                <a:schemeClr val="lt1"/>
              </a:buClr>
              <a:buSzPts val="1200"/>
              <a:buFont typeface="Montserrat"/>
              <a:buAutoNum type="romanLcPeriod"/>
            </a:pPr>
            <a:r>
              <a:rPr lang="en" sz="1200">
                <a:solidFill>
                  <a:schemeClr val="lt1"/>
                </a:solidFill>
                <a:latin typeface="Montserrat"/>
                <a:ea typeface="Montserrat"/>
                <a:cs typeface="Montserrat"/>
                <a:sym typeface="Montserrat"/>
              </a:rPr>
              <a:t>Provide</a:t>
            </a:r>
            <a:r>
              <a:rPr lang="en" sz="1200">
                <a:solidFill>
                  <a:srgbClr val="F62459"/>
                </a:solidFill>
                <a:latin typeface="Montserrat"/>
                <a:ea typeface="Montserrat"/>
                <a:cs typeface="Montserrat"/>
                <a:sym typeface="Montserrat"/>
              </a:rPr>
              <a:t> </a:t>
            </a:r>
            <a:r>
              <a:rPr lang="en" sz="1200">
                <a:solidFill>
                  <a:schemeClr val="lt1"/>
                </a:solidFill>
                <a:latin typeface="Montserrat"/>
                <a:ea typeface="Montserrat"/>
                <a:cs typeface="Montserrat"/>
                <a:sym typeface="Montserrat"/>
              </a:rPr>
              <a:t>messaging about measures that help prevent voter fraud via mail-in ballots.</a:t>
            </a:r>
            <a:endParaRPr sz="1200">
              <a:solidFill>
                <a:schemeClr val="lt1"/>
              </a:solidFill>
              <a:latin typeface="Montserrat"/>
              <a:ea typeface="Montserrat"/>
              <a:cs typeface="Montserrat"/>
              <a:sym typeface="Montserrat"/>
            </a:endParaRPr>
          </a:p>
          <a:p>
            <a:pPr marL="457200" lvl="0" indent="-304800" algn="l" rtl="0">
              <a:spcBef>
                <a:spcPts val="0"/>
              </a:spcBef>
              <a:spcAft>
                <a:spcPts val="0"/>
              </a:spcAft>
              <a:buClr>
                <a:schemeClr val="lt1"/>
              </a:buClr>
              <a:buSzPts val="1200"/>
              <a:buFont typeface="Montserrat"/>
              <a:buAutoNum type="arabicPeriod"/>
            </a:pPr>
            <a:r>
              <a:rPr lang="en" sz="1200">
                <a:solidFill>
                  <a:schemeClr val="lt1"/>
                </a:solidFill>
                <a:latin typeface="Montserrat"/>
                <a:ea typeface="Montserrat"/>
                <a:cs typeface="Montserrat"/>
                <a:sym typeface="Montserrat"/>
              </a:rPr>
              <a:t>A high volume of comments on two Gateway Pundit articles about the Oregon gubernatorial election led to increased dissemination of multiple narratives. The comments section in Gateway Pundit articles have previously generated threats to the lives of election officials in other states.</a:t>
            </a:r>
            <a:endParaRPr sz="1200">
              <a:solidFill>
                <a:schemeClr val="lt1"/>
              </a:solidFill>
              <a:latin typeface="Montserrat"/>
              <a:ea typeface="Montserrat"/>
              <a:cs typeface="Montserrat"/>
              <a:sym typeface="Montserrat"/>
            </a:endParaRPr>
          </a:p>
          <a:p>
            <a:pPr marL="457200" lvl="0" indent="-304800" algn="l" rtl="0">
              <a:lnSpc>
                <a:spcPct val="115000"/>
              </a:lnSpc>
              <a:spcBef>
                <a:spcPts val="0"/>
              </a:spcBef>
              <a:spcAft>
                <a:spcPts val="0"/>
              </a:spcAft>
              <a:buClr>
                <a:schemeClr val="lt1"/>
              </a:buClr>
              <a:buSzPts val="1200"/>
              <a:buFont typeface="Montserrat"/>
              <a:buAutoNum type="arabicPeriod"/>
            </a:pPr>
            <a:r>
              <a:rPr lang="en" sz="1200">
                <a:solidFill>
                  <a:schemeClr val="lt1"/>
                </a:solidFill>
                <a:latin typeface="Montserrat"/>
                <a:ea typeface="Montserrat"/>
                <a:cs typeface="Montserrat"/>
                <a:sym typeface="Montserrat"/>
              </a:rPr>
              <a:t>The Washington County trial led to increased dissemination of multiple narratives via Telegram posts from prominent election denier Dr. Frank that were forwarded to Oregon-specific channels.</a:t>
            </a:r>
            <a:endParaRPr sz="1200">
              <a:solidFill>
                <a:schemeClr val="lt1"/>
              </a:solidFill>
              <a:latin typeface="Montserrat"/>
              <a:ea typeface="Montserrat"/>
              <a:cs typeface="Montserrat"/>
              <a:sym typeface="Montserrat"/>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
        <p:nvSpPr>
          <p:cNvPr id="36" name="Google Shape;36;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2</a:t>
            </a:fld>
            <a:endParaRPr>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4"/>
          <p:cNvSpPr txBox="1"/>
          <p:nvPr/>
        </p:nvSpPr>
        <p:spPr>
          <a:xfrm>
            <a:off x="311700" y="15257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FFFFFF"/>
                </a:solidFill>
                <a:latin typeface="Merriweather"/>
                <a:ea typeface="Merriweather"/>
                <a:cs typeface="Merriweather"/>
                <a:sym typeface="Merriweather"/>
              </a:rPr>
              <a:t>Narrative 5:</a:t>
            </a:r>
            <a:r>
              <a:rPr lang="en" sz="1700">
                <a:solidFill>
                  <a:srgbClr val="FFFFFF"/>
                </a:solidFill>
                <a:latin typeface="Merriweather"/>
                <a:ea typeface="Merriweather"/>
                <a:cs typeface="Merriweather"/>
                <a:sym typeface="Merriweather"/>
              </a:rPr>
              <a:t> </a:t>
            </a:r>
            <a:r>
              <a:rPr lang="en" sz="1700">
                <a:solidFill>
                  <a:schemeClr val="lt1"/>
                </a:solidFill>
                <a:latin typeface="Merriweather"/>
                <a:ea typeface="Merriweather"/>
                <a:cs typeface="Merriweather"/>
                <a:sym typeface="Merriweather"/>
              </a:rPr>
              <a:t>People should not trust voting machines because they enable election fraud. (Continuing narrative)</a:t>
            </a:r>
            <a:endParaRPr sz="1700">
              <a:solidFill>
                <a:schemeClr val="lt1"/>
              </a:solidFill>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endParaRPr sz="1100">
              <a:solidFill>
                <a:schemeClr val="lt1"/>
              </a:solidFill>
              <a:latin typeface="Montserrat"/>
              <a:ea typeface="Montserrat"/>
              <a:cs typeface="Montserrat"/>
              <a:sym typeface="Montserrat"/>
            </a:endParaRPr>
          </a:p>
          <a:p>
            <a:pPr marL="0" lvl="0" indent="0" algn="l" rtl="0">
              <a:spcBef>
                <a:spcPts val="0"/>
              </a:spcBef>
              <a:spcAft>
                <a:spcPts val="0"/>
              </a:spcAft>
              <a:buNone/>
            </a:pPr>
            <a:endParaRPr sz="1700">
              <a:solidFill>
                <a:schemeClr val="lt1"/>
              </a:solidFill>
              <a:latin typeface="Merriweather"/>
              <a:ea typeface="Merriweather"/>
              <a:cs typeface="Merriweather"/>
              <a:sym typeface="Merriweather"/>
            </a:endParaRPr>
          </a:p>
        </p:txBody>
      </p:sp>
      <p:sp>
        <p:nvSpPr>
          <p:cNvPr id="175" name="Google Shape;175;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20</a:t>
            </a:fld>
            <a:endParaRPr>
              <a:solidFill>
                <a:schemeClr val="lt1"/>
              </a:solidFill>
            </a:endParaRPr>
          </a:p>
        </p:txBody>
      </p:sp>
      <p:sp>
        <p:nvSpPr>
          <p:cNvPr id="176" name="Google Shape;176;p24"/>
          <p:cNvSpPr txBox="1"/>
          <p:nvPr/>
        </p:nvSpPr>
        <p:spPr>
          <a:xfrm>
            <a:off x="1727588" y="4470763"/>
            <a:ext cx="1499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here</a:t>
            </a:r>
            <a:r>
              <a:rPr lang="en" sz="1200">
                <a:solidFill>
                  <a:schemeClr val="lt1"/>
                </a:solidFill>
                <a:latin typeface="Montserrat"/>
                <a:ea typeface="Montserrat"/>
                <a:cs typeface="Montserrat"/>
                <a:sym typeface="Montserrat"/>
              </a:rPr>
              <a:t>.)</a:t>
            </a:r>
            <a:endParaRPr sz="1200">
              <a:solidFill>
                <a:schemeClr val="lt1"/>
              </a:solidFill>
              <a:latin typeface="Montserrat"/>
              <a:ea typeface="Montserrat"/>
              <a:cs typeface="Montserrat"/>
              <a:sym typeface="Montserrat"/>
            </a:endParaRPr>
          </a:p>
        </p:txBody>
      </p:sp>
      <p:sp>
        <p:nvSpPr>
          <p:cNvPr id="177" name="Google Shape;177;p24"/>
          <p:cNvSpPr txBox="1"/>
          <p:nvPr/>
        </p:nvSpPr>
        <p:spPr>
          <a:xfrm>
            <a:off x="5643450" y="4470763"/>
            <a:ext cx="1499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here</a:t>
            </a:r>
            <a:r>
              <a:rPr lang="en" sz="1200">
                <a:solidFill>
                  <a:schemeClr val="lt1"/>
                </a:solidFill>
                <a:latin typeface="Montserrat"/>
                <a:ea typeface="Montserrat"/>
                <a:cs typeface="Montserrat"/>
                <a:sym typeface="Montserrat"/>
              </a:rPr>
              <a:t>.)</a:t>
            </a:r>
            <a:endParaRPr sz="1200">
              <a:solidFill>
                <a:schemeClr val="lt1"/>
              </a:solidFill>
              <a:latin typeface="Montserrat"/>
              <a:ea typeface="Montserrat"/>
              <a:cs typeface="Montserrat"/>
              <a:sym typeface="Montserrat"/>
            </a:endParaRPr>
          </a:p>
        </p:txBody>
      </p:sp>
      <p:pic>
        <p:nvPicPr>
          <p:cNvPr id="178" name="Google Shape;178;p24"/>
          <p:cNvPicPr preferRelativeResize="0"/>
          <p:nvPr/>
        </p:nvPicPr>
        <p:blipFill>
          <a:blip r:embed="rId5">
            <a:alphaModFix/>
          </a:blip>
          <a:stretch>
            <a:fillRect/>
          </a:stretch>
        </p:blipFill>
        <p:spPr>
          <a:xfrm>
            <a:off x="1013125" y="874650"/>
            <a:ext cx="2928050" cy="2715300"/>
          </a:xfrm>
          <a:prstGeom prst="rect">
            <a:avLst/>
          </a:prstGeom>
          <a:noFill/>
          <a:ln>
            <a:noFill/>
          </a:ln>
        </p:spPr>
      </p:pic>
      <p:pic>
        <p:nvPicPr>
          <p:cNvPr id="179" name="Google Shape;179;p24"/>
          <p:cNvPicPr preferRelativeResize="0"/>
          <p:nvPr/>
        </p:nvPicPr>
        <p:blipFill>
          <a:blip r:embed="rId6">
            <a:alphaModFix/>
          </a:blip>
          <a:stretch>
            <a:fillRect/>
          </a:stretch>
        </p:blipFill>
        <p:spPr>
          <a:xfrm>
            <a:off x="1013125" y="3589950"/>
            <a:ext cx="2928050" cy="634932"/>
          </a:xfrm>
          <a:prstGeom prst="rect">
            <a:avLst/>
          </a:prstGeom>
          <a:noFill/>
          <a:ln>
            <a:noFill/>
          </a:ln>
        </p:spPr>
      </p:pic>
      <p:pic>
        <p:nvPicPr>
          <p:cNvPr id="180" name="Google Shape;180;p24"/>
          <p:cNvPicPr preferRelativeResize="0"/>
          <p:nvPr/>
        </p:nvPicPr>
        <p:blipFill>
          <a:blip r:embed="rId7">
            <a:alphaModFix/>
          </a:blip>
          <a:stretch>
            <a:fillRect/>
          </a:stretch>
        </p:blipFill>
        <p:spPr>
          <a:xfrm>
            <a:off x="5008525" y="869113"/>
            <a:ext cx="2768978" cy="34052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5"/>
          <p:cNvSpPr txBox="1"/>
          <p:nvPr/>
        </p:nvSpPr>
        <p:spPr>
          <a:xfrm>
            <a:off x="311700" y="15257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FFFFFF"/>
                </a:solidFill>
                <a:latin typeface="Merriweather"/>
                <a:ea typeface="Merriweather"/>
                <a:cs typeface="Merriweather"/>
                <a:sym typeface="Merriweather"/>
              </a:rPr>
              <a:t>Narrative 6: </a:t>
            </a:r>
            <a:r>
              <a:rPr lang="en" sz="1700">
                <a:solidFill>
                  <a:schemeClr val="lt1"/>
                </a:solidFill>
                <a:latin typeface="Merriweather"/>
                <a:ea typeface="Merriweather"/>
                <a:cs typeface="Merriweather"/>
                <a:sym typeface="Merriweather"/>
              </a:rPr>
              <a:t>Oregon's elections are being controlled by out-of-state individuals through campaign donations.</a:t>
            </a:r>
            <a:endParaRPr sz="1700">
              <a:solidFill>
                <a:srgbClr val="FFFFFF"/>
              </a:solidFill>
              <a:latin typeface="Merriweather"/>
              <a:ea typeface="Merriweather"/>
              <a:cs typeface="Merriweather"/>
              <a:sym typeface="Merriweather"/>
            </a:endParaRPr>
          </a:p>
        </p:txBody>
      </p:sp>
      <p:sp>
        <p:nvSpPr>
          <p:cNvPr id="186" name="Google Shape;186;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21</a:t>
            </a:fld>
            <a:endParaRPr>
              <a:solidFill>
                <a:schemeClr val="lt1"/>
              </a:solidFill>
            </a:endParaRPr>
          </a:p>
        </p:txBody>
      </p:sp>
      <p:sp>
        <p:nvSpPr>
          <p:cNvPr id="187" name="Google Shape;187;p25"/>
          <p:cNvSpPr txBox="1"/>
          <p:nvPr/>
        </p:nvSpPr>
        <p:spPr>
          <a:xfrm>
            <a:off x="1622850" y="4229275"/>
            <a:ext cx="1499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here</a:t>
            </a:r>
            <a:r>
              <a:rPr lang="en" sz="1200">
                <a:solidFill>
                  <a:schemeClr val="lt1"/>
                </a:solidFill>
                <a:latin typeface="Montserrat"/>
                <a:ea typeface="Montserrat"/>
                <a:cs typeface="Montserrat"/>
                <a:sym typeface="Montserrat"/>
              </a:rPr>
              <a:t>.)</a:t>
            </a:r>
            <a:endParaRPr sz="1200">
              <a:solidFill>
                <a:schemeClr val="lt1"/>
              </a:solidFill>
              <a:latin typeface="Montserrat"/>
              <a:ea typeface="Montserrat"/>
              <a:cs typeface="Montserrat"/>
              <a:sym typeface="Montserrat"/>
            </a:endParaRPr>
          </a:p>
        </p:txBody>
      </p:sp>
      <p:sp>
        <p:nvSpPr>
          <p:cNvPr id="188" name="Google Shape;188;p25"/>
          <p:cNvSpPr txBox="1"/>
          <p:nvPr/>
        </p:nvSpPr>
        <p:spPr>
          <a:xfrm>
            <a:off x="5944175" y="3056450"/>
            <a:ext cx="1499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here</a:t>
            </a:r>
            <a:r>
              <a:rPr lang="en" sz="1200">
                <a:solidFill>
                  <a:schemeClr val="lt1"/>
                </a:solidFill>
                <a:latin typeface="Montserrat"/>
                <a:ea typeface="Montserrat"/>
                <a:cs typeface="Montserrat"/>
                <a:sym typeface="Montserrat"/>
              </a:rPr>
              <a:t>.)</a:t>
            </a:r>
            <a:endParaRPr sz="1200">
              <a:solidFill>
                <a:schemeClr val="lt1"/>
              </a:solidFill>
              <a:latin typeface="Montserrat"/>
              <a:ea typeface="Montserrat"/>
              <a:cs typeface="Montserrat"/>
              <a:sym typeface="Montserrat"/>
            </a:endParaRPr>
          </a:p>
        </p:txBody>
      </p:sp>
      <p:pic>
        <p:nvPicPr>
          <p:cNvPr id="189" name="Google Shape;189;p25"/>
          <p:cNvPicPr preferRelativeResize="0"/>
          <p:nvPr/>
        </p:nvPicPr>
        <p:blipFill>
          <a:blip r:embed="rId5">
            <a:alphaModFix/>
          </a:blip>
          <a:stretch>
            <a:fillRect/>
          </a:stretch>
        </p:blipFill>
        <p:spPr>
          <a:xfrm>
            <a:off x="512725" y="1094200"/>
            <a:ext cx="3719350" cy="2955100"/>
          </a:xfrm>
          <a:prstGeom prst="rect">
            <a:avLst/>
          </a:prstGeom>
          <a:noFill/>
          <a:ln>
            <a:noFill/>
          </a:ln>
        </p:spPr>
      </p:pic>
      <p:pic>
        <p:nvPicPr>
          <p:cNvPr id="190" name="Google Shape;190;p25"/>
          <p:cNvPicPr preferRelativeResize="0"/>
          <p:nvPr/>
        </p:nvPicPr>
        <p:blipFill>
          <a:blip r:embed="rId6">
            <a:alphaModFix/>
          </a:blip>
          <a:stretch>
            <a:fillRect/>
          </a:stretch>
        </p:blipFill>
        <p:spPr>
          <a:xfrm>
            <a:off x="4472300" y="2250875"/>
            <a:ext cx="4442875" cy="641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6"/>
          <p:cNvSpPr txBox="1"/>
          <p:nvPr/>
        </p:nvSpPr>
        <p:spPr>
          <a:xfrm>
            <a:off x="311700" y="15257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FFFFFF"/>
                </a:solidFill>
                <a:latin typeface="Merriweather"/>
                <a:ea typeface="Merriweather"/>
                <a:cs typeface="Merriweather"/>
                <a:sym typeface="Merriweather"/>
              </a:rPr>
              <a:t>Narrative 7:</a:t>
            </a:r>
            <a:r>
              <a:rPr lang="en" sz="1700">
                <a:solidFill>
                  <a:srgbClr val="FFFFFF"/>
                </a:solidFill>
                <a:latin typeface="Merriweather"/>
                <a:ea typeface="Merriweather"/>
                <a:cs typeface="Merriweather"/>
                <a:sym typeface="Merriweather"/>
              </a:rPr>
              <a:t> </a:t>
            </a:r>
            <a:r>
              <a:rPr lang="en" sz="1700">
                <a:solidFill>
                  <a:schemeClr val="lt1"/>
                </a:solidFill>
                <a:latin typeface="Merriweather"/>
                <a:ea typeface="Merriweather"/>
                <a:cs typeface="Merriweather"/>
                <a:sym typeface="Merriweather"/>
              </a:rPr>
              <a:t>Voter and election fraud occur through ballot harvesting. (Continuing narrative)</a:t>
            </a:r>
            <a:endParaRPr sz="1700">
              <a:solidFill>
                <a:schemeClr val="lt1"/>
              </a:solidFill>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endParaRPr sz="1100">
              <a:solidFill>
                <a:schemeClr val="lt1"/>
              </a:solidFill>
              <a:latin typeface="Montserrat"/>
              <a:ea typeface="Montserrat"/>
              <a:cs typeface="Montserrat"/>
              <a:sym typeface="Montserrat"/>
            </a:endParaRPr>
          </a:p>
          <a:p>
            <a:pPr marL="0" lvl="0" indent="0" algn="l" rtl="0">
              <a:spcBef>
                <a:spcPts val="0"/>
              </a:spcBef>
              <a:spcAft>
                <a:spcPts val="0"/>
              </a:spcAft>
              <a:buNone/>
            </a:pPr>
            <a:endParaRPr sz="1700">
              <a:solidFill>
                <a:schemeClr val="lt1"/>
              </a:solidFill>
              <a:latin typeface="Merriweather"/>
              <a:ea typeface="Merriweather"/>
              <a:cs typeface="Merriweather"/>
              <a:sym typeface="Merriweather"/>
            </a:endParaRPr>
          </a:p>
        </p:txBody>
      </p:sp>
      <p:sp>
        <p:nvSpPr>
          <p:cNvPr id="196" name="Google Shape;196;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22</a:t>
            </a:fld>
            <a:endParaRPr>
              <a:solidFill>
                <a:schemeClr val="lt1"/>
              </a:solidFill>
            </a:endParaRPr>
          </a:p>
        </p:txBody>
      </p:sp>
      <p:sp>
        <p:nvSpPr>
          <p:cNvPr id="197" name="Google Shape;197;p26"/>
          <p:cNvSpPr txBox="1"/>
          <p:nvPr/>
        </p:nvSpPr>
        <p:spPr>
          <a:xfrm>
            <a:off x="5750863" y="2897275"/>
            <a:ext cx="1499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here</a:t>
            </a:r>
            <a:r>
              <a:rPr lang="en" sz="1200">
                <a:solidFill>
                  <a:schemeClr val="lt1"/>
                </a:solidFill>
                <a:latin typeface="Montserrat"/>
                <a:ea typeface="Montserrat"/>
                <a:cs typeface="Montserrat"/>
                <a:sym typeface="Montserrat"/>
              </a:rPr>
              <a:t>.)</a:t>
            </a:r>
            <a:endParaRPr sz="1200">
              <a:solidFill>
                <a:schemeClr val="lt1"/>
              </a:solidFill>
              <a:latin typeface="Montserrat"/>
              <a:ea typeface="Montserrat"/>
              <a:cs typeface="Montserrat"/>
              <a:sym typeface="Montserrat"/>
            </a:endParaRPr>
          </a:p>
        </p:txBody>
      </p:sp>
      <p:sp>
        <p:nvSpPr>
          <p:cNvPr id="198" name="Google Shape;198;p26"/>
          <p:cNvSpPr txBox="1"/>
          <p:nvPr/>
        </p:nvSpPr>
        <p:spPr>
          <a:xfrm>
            <a:off x="1554138" y="4243350"/>
            <a:ext cx="1499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here</a:t>
            </a:r>
            <a:r>
              <a:rPr lang="en" sz="1200">
                <a:solidFill>
                  <a:schemeClr val="lt1"/>
                </a:solidFill>
                <a:latin typeface="Montserrat"/>
                <a:ea typeface="Montserrat"/>
                <a:cs typeface="Montserrat"/>
                <a:sym typeface="Montserrat"/>
              </a:rPr>
              <a:t>.)</a:t>
            </a:r>
            <a:endParaRPr sz="1200">
              <a:solidFill>
                <a:schemeClr val="lt1"/>
              </a:solidFill>
              <a:latin typeface="Montserrat"/>
              <a:ea typeface="Montserrat"/>
              <a:cs typeface="Montserrat"/>
              <a:sym typeface="Montserrat"/>
            </a:endParaRPr>
          </a:p>
        </p:txBody>
      </p:sp>
      <p:pic>
        <p:nvPicPr>
          <p:cNvPr id="199" name="Google Shape;199;p26"/>
          <p:cNvPicPr preferRelativeResize="0"/>
          <p:nvPr/>
        </p:nvPicPr>
        <p:blipFill>
          <a:blip r:embed="rId5">
            <a:alphaModFix/>
          </a:blip>
          <a:stretch>
            <a:fillRect/>
          </a:stretch>
        </p:blipFill>
        <p:spPr>
          <a:xfrm>
            <a:off x="459288" y="1120975"/>
            <a:ext cx="3688825" cy="3065621"/>
          </a:xfrm>
          <a:prstGeom prst="rect">
            <a:avLst/>
          </a:prstGeom>
          <a:noFill/>
          <a:ln>
            <a:noFill/>
          </a:ln>
        </p:spPr>
      </p:pic>
      <p:pic>
        <p:nvPicPr>
          <p:cNvPr id="200" name="Google Shape;200;p26"/>
          <p:cNvPicPr preferRelativeResize="0"/>
          <p:nvPr/>
        </p:nvPicPr>
        <p:blipFill>
          <a:blip r:embed="rId6">
            <a:alphaModFix/>
          </a:blip>
          <a:stretch>
            <a:fillRect/>
          </a:stretch>
        </p:blipFill>
        <p:spPr>
          <a:xfrm>
            <a:off x="4649725" y="811225"/>
            <a:ext cx="3772050" cy="2127250"/>
          </a:xfrm>
          <a:prstGeom prst="rect">
            <a:avLst/>
          </a:prstGeom>
          <a:noFill/>
          <a:ln>
            <a:noFill/>
          </a:ln>
        </p:spPr>
      </p:pic>
      <p:pic>
        <p:nvPicPr>
          <p:cNvPr id="201" name="Google Shape;201;p26"/>
          <p:cNvPicPr preferRelativeResize="0"/>
          <p:nvPr/>
        </p:nvPicPr>
        <p:blipFill>
          <a:blip r:embed="rId7">
            <a:alphaModFix/>
          </a:blip>
          <a:stretch>
            <a:fillRect/>
          </a:stretch>
        </p:blipFill>
        <p:spPr>
          <a:xfrm>
            <a:off x="4493075" y="3491725"/>
            <a:ext cx="4085351" cy="974603"/>
          </a:xfrm>
          <a:prstGeom prst="rect">
            <a:avLst/>
          </a:prstGeom>
          <a:noFill/>
          <a:ln>
            <a:noFill/>
          </a:ln>
        </p:spPr>
      </p:pic>
      <p:sp>
        <p:nvSpPr>
          <p:cNvPr id="202" name="Google Shape;202;p26"/>
          <p:cNvSpPr txBox="1"/>
          <p:nvPr/>
        </p:nvSpPr>
        <p:spPr>
          <a:xfrm>
            <a:off x="5750863" y="4466313"/>
            <a:ext cx="1499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8">
                  <a:extLst>
                    <a:ext uri="{A12FA001-AC4F-418D-AE19-62706E023703}">
                      <ahyp:hlinkClr xmlns:ahyp="http://schemas.microsoft.com/office/drawing/2018/hyperlinkcolor" val="tx"/>
                    </a:ext>
                  </a:extLst>
                </a:hlinkClick>
              </a:rPr>
              <a:t>here</a:t>
            </a:r>
            <a:r>
              <a:rPr lang="en" sz="1200">
                <a:solidFill>
                  <a:srgbClr val="F62459"/>
                </a:solidFill>
                <a:latin typeface="Montserrat"/>
                <a:ea typeface="Montserrat"/>
                <a:cs typeface="Montserrat"/>
                <a:sym typeface="Montserrat"/>
              </a:rPr>
              <a:t>.</a:t>
            </a:r>
            <a:r>
              <a:rPr lang="en" sz="1200">
                <a:solidFill>
                  <a:schemeClr val="lt1"/>
                </a:solidFill>
                <a:latin typeface="Montserrat"/>
                <a:ea typeface="Montserrat"/>
                <a:cs typeface="Montserrat"/>
                <a:sym typeface="Montserrat"/>
              </a:rPr>
              <a:t>)</a:t>
            </a:r>
            <a:endParaRPr sz="1200">
              <a:solidFill>
                <a:schemeClr val="lt1"/>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7"/>
          <p:cNvSpPr txBox="1">
            <a:spLocks noGrp="1"/>
          </p:cNvSpPr>
          <p:nvPr>
            <p:ph type="title"/>
          </p:nvPr>
        </p:nvSpPr>
        <p:spPr>
          <a:xfrm>
            <a:off x="302350" y="341950"/>
            <a:ext cx="4897500" cy="1032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1700" b="1">
                <a:solidFill>
                  <a:schemeClr val="lt1"/>
                </a:solidFill>
                <a:latin typeface="Merriweather"/>
                <a:ea typeface="Merriweather"/>
                <a:cs typeface="Merriweather"/>
                <a:sym typeface="Merriweather"/>
              </a:rPr>
              <a:t>Narrative 8: </a:t>
            </a:r>
            <a:r>
              <a:rPr lang="en" sz="1700">
                <a:solidFill>
                  <a:schemeClr val="lt1"/>
                </a:solidFill>
                <a:latin typeface="Merriweather"/>
                <a:ea typeface="Merriweather"/>
                <a:cs typeface="Merriweather"/>
                <a:sym typeface="Merriweather"/>
              </a:rPr>
              <a:t>Oregon’s mail-in ballots are not anonymous because they contain QR codes/unique identifiers.</a:t>
            </a:r>
            <a:endParaRPr sz="1700">
              <a:solidFill>
                <a:schemeClr val="lt1"/>
              </a:solidFill>
              <a:latin typeface="Merriweather"/>
              <a:ea typeface="Merriweather"/>
              <a:cs typeface="Merriweather"/>
              <a:sym typeface="Merriweather"/>
            </a:endParaRPr>
          </a:p>
        </p:txBody>
      </p:sp>
      <p:pic>
        <p:nvPicPr>
          <p:cNvPr id="208" name="Google Shape;208;p27"/>
          <p:cNvPicPr preferRelativeResize="0"/>
          <p:nvPr/>
        </p:nvPicPr>
        <p:blipFill>
          <a:blip r:embed="rId3">
            <a:alphaModFix/>
          </a:blip>
          <a:stretch>
            <a:fillRect/>
          </a:stretch>
        </p:blipFill>
        <p:spPr>
          <a:xfrm>
            <a:off x="517775" y="1599750"/>
            <a:ext cx="4263774" cy="1944000"/>
          </a:xfrm>
          <a:prstGeom prst="rect">
            <a:avLst/>
          </a:prstGeom>
          <a:noFill/>
          <a:ln>
            <a:noFill/>
          </a:ln>
        </p:spPr>
      </p:pic>
      <p:sp>
        <p:nvSpPr>
          <p:cNvPr id="209" name="Google Shape;209;p27"/>
          <p:cNvSpPr txBox="1"/>
          <p:nvPr/>
        </p:nvSpPr>
        <p:spPr>
          <a:xfrm>
            <a:off x="1887350" y="3665700"/>
            <a:ext cx="1524600" cy="369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here</a:t>
            </a:r>
            <a:r>
              <a:rPr lang="en" sz="1200">
                <a:solidFill>
                  <a:schemeClr val="lt1"/>
                </a:solidFill>
                <a:latin typeface="Montserrat"/>
                <a:ea typeface="Montserrat"/>
                <a:cs typeface="Montserrat"/>
                <a:sym typeface="Montserrat"/>
              </a:rPr>
              <a:t>.)</a:t>
            </a:r>
            <a:endParaRPr/>
          </a:p>
        </p:txBody>
      </p:sp>
      <p:pic>
        <p:nvPicPr>
          <p:cNvPr id="210" name="Google Shape;210;p27"/>
          <p:cNvPicPr preferRelativeResize="0"/>
          <p:nvPr/>
        </p:nvPicPr>
        <p:blipFill>
          <a:blip r:embed="rId5">
            <a:alphaModFix/>
          </a:blip>
          <a:stretch>
            <a:fillRect/>
          </a:stretch>
        </p:blipFill>
        <p:spPr>
          <a:xfrm>
            <a:off x="5468025" y="92700"/>
            <a:ext cx="2757571" cy="3451050"/>
          </a:xfrm>
          <a:prstGeom prst="rect">
            <a:avLst/>
          </a:prstGeom>
          <a:noFill/>
          <a:ln>
            <a:noFill/>
          </a:ln>
        </p:spPr>
      </p:pic>
      <p:pic>
        <p:nvPicPr>
          <p:cNvPr id="211" name="Google Shape;211;p27"/>
          <p:cNvPicPr preferRelativeResize="0"/>
          <p:nvPr/>
        </p:nvPicPr>
        <p:blipFill>
          <a:blip r:embed="rId6">
            <a:alphaModFix/>
          </a:blip>
          <a:stretch>
            <a:fillRect/>
          </a:stretch>
        </p:blipFill>
        <p:spPr>
          <a:xfrm>
            <a:off x="5468025" y="3543750"/>
            <a:ext cx="2757575" cy="1501627"/>
          </a:xfrm>
          <a:prstGeom prst="rect">
            <a:avLst/>
          </a:prstGeom>
          <a:noFill/>
          <a:ln>
            <a:noFill/>
          </a:ln>
        </p:spPr>
      </p:pic>
      <p:sp>
        <p:nvSpPr>
          <p:cNvPr id="212" name="Google Shape;212;p27"/>
          <p:cNvSpPr txBox="1"/>
          <p:nvPr/>
        </p:nvSpPr>
        <p:spPr>
          <a:xfrm>
            <a:off x="4025950" y="4676075"/>
            <a:ext cx="1524600" cy="369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here</a:t>
            </a:r>
            <a:r>
              <a:rPr lang="en" sz="1200">
                <a:solidFill>
                  <a:schemeClr val="lt1"/>
                </a:solidFill>
                <a:latin typeface="Montserrat"/>
                <a:ea typeface="Montserrat"/>
                <a:cs typeface="Montserrat"/>
                <a:sym typeface="Montserrat"/>
              </a:rPr>
              <a: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8"/>
          <p:cNvSpPr txBox="1"/>
          <p:nvPr/>
        </p:nvSpPr>
        <p:spPr>
          <a:xfrm>
            <a:off x="311700" y="15257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FFFFFF"/>
                </a:solidFill>
                <a:latin typeface="Merriweather"/>
                <a:ea typeface="Merriweather"/>
                <a:cs typeface="Merriweather"/>
                <a:sym typeface="Merriweather"/>
              </a:rPr>
              <a:t>Narrative 9: </a:t>
            </a:r>
            <a:r>
              <a:rPr lang="en" sz="1700">
                <a:solidFill>
                  <a:schemeClr val="lt1"/>
                </a:solidFill>
                <a:latin typeface="Merriweather"/>
                <a:ea typeface="Merriweather"/>
                <a:cs typeface="Merriweather"/>
                <a:sym typeface="Merriweather"/>
              </a:rPr>
              <a:t>Oregon should eliminate mail-in</a:t>
            </a:r>
            <a:r>
              <a:rPr lang="en" sz="1700">
                <a:solidFill>
                  <a:srgbClr val="F62459"/>
                </a:solidFill>
                <a:latin typeface="Merriweather"/>
                <a:ea typeface="Merriweather"/>
                <a:cs typeface="Merriweather"/>
                <a:sym typeface="Merriweather"/>
              </a:rPr>
              <a:t> </a:t>
            </a:r>
            <a:r>
              <a:rPr lang="en" sz="1700">
                <a:solidFill>
                  <a:schemeClr val="lt1"/>
                </a:solidFill>
                <a:latin typeface="Merriweather"/>
                <a:ea typeface="Merriweather"/>
                <a:cs typeface="Merriweather"/>
                <a:sym typeface="Merriweather"/>
              </a:rPr>
              <a:t>ballots and hold in-person voting that requires voter ID. (Continuing narrative) </a:t>
            </a:r>
            <a:endParaRPr sz="1700">
              <a:solidFill>
                <a:srgbClr val="FFFFFF"/>
              </a:solidFill>
              <a:latin typeface="Merriweather"/>
              <a:ea typeface="Merriweather"/>
              <a:cs typeface="Merriweather"/>
              <a:sym typeface="Merriweather"/>
            </a:endParaRPr>
          </a:p>
        </p:txBody>
      </p:sp>
      <p:sp>
        <p:nvSpPr>
          <p:cNvPr id="218" name="Google Shape;218;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24</a:t>
            </a:fld>
            <a:endParaRPr>
              <a:solidFill>
                <a:schemeClr val="lt1"/>
              </a:solidFill>
            </a:endParaRPr>
          </a:p>
        </p:txBody>
      </p:sp>
      <p:sp>
        <p:nvSpPr>
          <p:cNvPr id="219" name="Google Shape;219;p28"/>
          <p:cNvSpPr txBox="1"/>
          <p:nvPr/>
        </p:nvSpPr>
        <p:spPr>
          <a:xfrm>
            <a:off x="5602250" y="3721025"/>
            <a:ext cx="1499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here</a:t>
            </a:r>
            <a:r>
              <a:rPr lang="en" sz="1200">
                <a:solidFill>
                  <a:schemeClr val="lt1"/>
                </a:solidFill>
                <a:latin typeface="Montserrat"/>
                <a:ea typeface="Montserrat"/>
                <a:cs typeface="Montserrat"/>
                <a:sym typeface="Montserrat"/>
              </a:rPr>
              <a:t>.)</a:t>
            </a:r>
            <a:endParaRPr sz="1200">
              <a:solidFill>
                <a:schemeClr val="lt1"/>
              </a:solidFill>
              <a:latin typeface="Montserrat"/>
              <a:ea typeface="Montserrat"/>
              <a:cs typeface="Montserrat"/>
              <a:sym typeface="Montserrat"/>
            </a:endParaRPr>
          </a:p>
        </p:txBody>
      </p:sp>
      <p:sp>
        <p:nvSpPr>
          <p:cNvPr id="220" name="Google Shape;220;p28"/>
          <p:cNvSpPr txBox="1"/>
          <p:nvPr/>
        </p:nvSpPr>
        <p:spPr>
          <a:xfrm>
            <a:off x="6136200" y="1796313"/>
            <a:ext cx="1499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here</a:t>
            </a:r>
            <a:r>
              <a:rPr lang="en" sz="1200">
                <a:solidFill>
                  <a:schemeClr val="lt1"/>
                </a:solidFill>
                <a:latin typeface="Montserrat"/>
                <a:ea typeface="Montserrat"/>
                <a:cs typeface="Montserrat"/>
                <a:sym typeface="Montserrat"/>
              </a:rPr>
              <a:t>.)</a:t>
            </a:r>
            <a:endParaRPr sz="1200">
              <a:solidFill>
                <a:schemeClr val="lt1"/>
              </a:solidFill>
              <a:latin typeface="Montserrat"/>
              <a:ea typeface="Montserrat"/>
              <a:cs typeface="Montserrat"/>
              <a:sym typeface="Montserrat"/>
            </a:endParaRPr>
          </a:p>
        </p:txBody>
      </p:sp>
      <p:pic>
        <p:nvPicPr>
          <p:cNvPr id="221" name="Google Shape;221;p28"/>
          <p:cNvPicPr preferRelativeResize="0"/>
          <p:nvPr/>
        </p:nvPicPr>
        <p:blipFill>
          <a:blip r:embed="rId5">
            <a:alphaModFix/>
          </a:blip>
          <a:stretch>
            <a:fillRect/>
          </a:stretch>
        </p:blipFill>
        <p:spPr>
          <a:xfrm>
            <a:off x="466325" y="3236675"/>
            <a:ext cx="4875000" cy="1338025"/>
          </a:xfrm>
          <a:prstGeom prst="rect">
            <a:avLst/>
          </a:prstGeom>
          <a:noFill/>
          <a:ln>
            <a:noFill/>
          </a:ln>
        </p:spPr>
      </p:pic>
      <p:pic>
        <p:nvPicPr>
          <p:cNvPr id="222" name="Google Shape;222;p28"/>
          <p:cNvPicPr preferRelativeResize="0"/>
          <p:nvPr/>
        </p:nvPicPr>
        <p:blipFill>
          <a:blip r:embed="rId6">
            <a:alphaModFix/>
          </a:blip>
          <a:stretch>
            <a:fillRect/>
          </a:stretch>
        </p:blipFill>
        <p:spPr>
          <a:xfrm>
            <a:off x="466325" y="1122863"/>
            <a:ext cx="5459661" cy="1716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9"/>
          <p:cNvSpPr txBox="1"/>
          <p:nvPr/>
        </p:nvSpPr>
        <p:spPr>
          <a:xfrm>
            <a:off x="311700" y="15257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FFFFFF"/>
                </a:solidFill>
                <a:latin typeface="Merriweather"/>
                <a:ea typeface="Merriweather"/>
                <a:cs typeface="Merriweather"/>
                <a:sym typeface="Merriweather"/>
              </a:rPr>
              <a:t>Narrative 10: </a:t>
            </a:r>
            <a:r>
              <a:rPr lang="en" sz="1700">
                <a:solidFill>
                  <a:schemeClr val="lt1"/>
                </a:solidFill>
                <a:latin typeface="Merriweather"/>
                <a:ea typeface="Merriweather"/>
                <a:cs typeface="Merriweather"/>
                <a:sym typeface="Merriweather"/>
              </a:rPr>
              <a:t>Illegal immigrants are voting. (Continuing narrative) </a:t>
            </a:r>
            <a:endParaRPr sz="1700">
              <a:solidFill>
                <a:srgbClr val="FFFFFF"/>
              </a:solidFill>
              <a:latin typeface="Merriweather"/>
              <a:ea typeface="Merriweather"/>
              <a:cs typeface="Merriweather"/>
              <a:sym typeface="Merriweather"/>
            </a:endParaRPr>
          </a:p>
        </p:txBody>
      </p:sp>
      <p:sp>
        <p:nvSpPr>
          <p:cNvPr id="228" name="Google Shape;228;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25</a:t>
            </a:fld>
            <a:endParaRPr>
              <a:solidFill>
                <a:schemeClr val="lt1"/>
              </a:solidFill>
            </a:endParaRPr>
          </a:p>
        </p:txBody>
      </p:sp>
      <p:sp>
        <p:nvSpPr>
          <p:cNvPr id="229" name="Google Shape;229;p29"/>
          <p:cNvSpPr txBox="1"/>
          <p:nvPr/>
        </p:nvSpPr>
        <p:spPr>
          <a:xfrm>
            <a:off x="1916050" y="3075163"/>
            <a:ext cx="1499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here</a:t>
            </a:r>
            <a:r>
              <a:rPr lang="en" sz="1200">
                <a:solidFill>
                  <a:schemeClr val="lt1"/>
                </a:solidFill>
                <a:latin typeface="Montserrat"/>
                <a:ea typeface="Montserrat"/>
                <a:cs typeface="Montserrat"/>
                <a:sym typeface="Montserrat"/>
              </a:rPr>
              <a:t>.)</a:t>
            </a:r>
            <a:endParaRPr sz="1200">
              <a:solidFill>
                <a:schemeClr val="lt1"/>
              </a:solidFill>
              <a:latin typeface="Montserrat"/>
              <a:ea typeface="Montserrat"/>
              <a:cs typeface="Montserrat"/>
              <a:sym typeface="Montserrat"/>
            </a:endParaRPr>
          </a:p>
        </p:txBody>
      </p:sp>
      <p:pic>
        <p:nvPicPr>
          <p:cNvPr id="230" name="Google Shape;230;p29"/>
          <p:cNvPicPr preferRelativeResize="0"/>
          <p:nvPr/>
        </p:nvPicPr>
        <p:blipFill>
          <a:blip r:embed="rId4">
            <a:alphaModFix/>
          </a:blip>
          <a:stretch>
            <a:fillRect/>
          </a:stretch>
        </p:blipFill>
        <p:spPr>
          <a:xfrm>
            <a:off x="427925" y="1866825"/>
            <a:ext cx="4475349" cy="1110975"/>
          </a:xfrm>
          <a:prstGeom prst="rect">
            <a:avLst/>
          </a:prstGeom>
          <a:noFill/>
          <a:ln>
            <a:noFill/>
          </a:ln>
        </p:spPr>
      </p:pic>
      <p:pic>
        <p:nvPicPr>
          <p:cNvPr id="231" name="Google Shape;231;p29"/>
          <p:cNvPicPr preferRelativeResize="0"/>
          <p:nvPr/>
        </p:nvPicPr>
        <p:blipFill>
          <a:blip r:embed="rId5">
            <a:alphaModFix/>
          </a:blip>
          <a:stretch>
            <a:fillRect/>
          </a:stretch>
        </p:blipFill>
        <p:spPr>
          <a:xfrm>
            <a:off x="5304175" y="948700"/>
            <a:ext cx="3253050" cy="3246075"/>
          </a:xfrm>
          <a:prstGeom prst="rect">
            <a:avLst/>
          </a:prstGeom>
          <a:noFill/>
          <a:ln>
            <a:noFill/>
          </a:ln>
        </p:spPr>
      </p:pic>
      <p:sp>
        <p:nvSpPr>
          <p:cNvPr id="232" name="Google Shape;232;p29"/>
          <p:cNvSpPr txBox="1"/>
          <p:nvPr/>
        </p:nvSpPr>
        <p:spPr>
          <a:xfrm>
            <a:off x="6181150" y="4346713"/>
            <a:ext cx="1499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here</a:t>
            </a:r>
            <a:r>
              <a:rPr lang="en" sz="1200">
                <a:solidFill>
                  <a:schemeClr val="lt1"/>
                </a:solidFill>
                <a:latin typeface="Montserrat"/>
                <a:ea typeface="Montserrat"/>
                <a:cs typeface="Montserrat"/>
                <a:sym typeface="Montserrat"/>
              </a:rPr>
              <a:t>.)</a:t>
            </a:r>
            <a:endParaRPr sz="1200">
              <a:solidFill>
                <a:schemeClr val="lt1"/>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0"/>
          <p:cNvSpPr txBox="1"/>
          <p:nvPr/>
        </p:nvSpPr>
        <p:spPr>
          <a:xfrm>
            <a:off x="311700" y="15257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solidFill>
                  <a:srgbClr val="FFFFFF"/>
                </a:solidFill>
                <a:latin typeface="Merriweather"/>
                <a:ea typeface="Merriweather"/>
                <a:cs typeface="Merriweather"/>
                <a:sym typeface="Merriweather"/>
              </a:rPr>
              <a:t>Narrative 11: </a:t>
            </a:r>
            <a:r>
              <a:rPr lang="en" sz="1700">
                <a:solidFill>
                  <a:schemeClr val="lt1"/>
                </a:solidFill>
                <a:latin typeface="Merriweather"/>
                <a:ea typeface="Merriweather"/>
                <a:cs typeface="Merriweather"/>
                <a:sym typeface="Merriweather"/>
              </a:rPr>
              <a:t>People should monitor ballot drop boxes to prevent voter fraud.</a:t>
            </a:r>
            <a:endParaRPr sz="1700">
              <a:solidFill>
                <a:srgbClr val="FFFFFF"/>
              </a:solidFill>
              <a:latin typeface="Merriweather"/>
              <a:ea typeface="Merriweather"/>
              <a:cs typeface="Merriweather"/>
              <a:sym typeface="Merriweather"/>
            </a:endParaRPr>
          </a:p>
        </p:txBody>
      </p:sp>
      <p:sp>
        <p:nvSpPr>
          <p:cNvPr id="238" name="Google Shape;238;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26</a:t>
            </a:fld>
            <a:endParaRPr>
              <a:solidFill>
                <a:schemeClr val="lt1"/>
              </a:solidFill>
            </a:endParaRPr>
          </a:p>
        </p:txBody>
      </p:sp>
      <p:sp>
        <p:nvSpPr>
          <p:cNvPr id="239" name="Google Shape;239;p30"/>
          <p:cNvSpPr txBox="1"/>
          <p:nvPr/>
        </p:nvSpPr>
        <p:spPr>
          <a:xfrm>
            <a:off x="6469688" y="3661838"/>
            <a:ext cx="1499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here</a:t>
            </a:r>
            <a:r>
              <a:rPr lang="en" sz="1200">
                <a:solidFill>
                  <a:srgbClr val="F62459"/>
                </a:solidFill>
                <a:latin typeface="Montserrat"/>
                <a:ea typeface="Montserrat"/>
                <a:cs typeface="Montserrat"/>
                <a:sym typeface="Montserrat"/>
              </a:rPr>
              <a:t>.</a:t>
            </a:r>
            <a:r>
              <a:rPr lang="en" sz="1200">
                <a:solidFill>
                  <a:schemeClr val="lt1"/>
                </a:solidFill>
                <a:latin typeface="Montserrat"/>
                <a:ea typeface="Montserrat"/>
                <a:cs typeface="Montserrat"/>
                <a:sym typeface="Montserrat"/>
              </a:rPr>
              <a:t>)</a:t>
            </a:r>
            <a:endParaRPr sz="1200">
              <a:solidFill>
                <a:schemeClr val="lt1"/>
              </a:solidFill>
              <a:latin typeface="Montserrat"/>
              <a:ea typeface="Montserrat"/>
              <a:cs typeface="Montserrat"/>
              <a:sym typeface="Montserrat"/>
            </a:endParaRPr>
          </a:p>
        </p:txBody>
      </p:sp>
      <p:pic>
        <p:nvPicPr>
          <p:cNvPr id="240" name="Google Shape;240;p30"/>
          <p:cNvPicPr preferRelativeResize="0"/>
          <p:nvPr/>
        </p:nvPicPr>
        <p:blipFill>
          <a:blip r:embed="rId4">
            <a:alphaModFix/>
          </a:blip>
          <a:stretch>
            <a:fillRect/>
          </a:stretch>
        </p:blipFill>
        <p:spPr>
          <a:xfrm>
            <a:off x="485675" y="3174650"/>
            <a:ext cx="5646975" cy="1343703"/>
          </a:xfrm>
          <a:prstGeom prst="rect">
            <a:avLst/>
          </a:prstGeom>
          <a:noFill/>
          <a:ln>
            <a:noFill/>
          </a:ln>
        </p:spPr>
      </p:pic>
      <p:pic>
        <p:nvPicPr>
          <p:cNvPr id="241" name="Google Shape;241;p30"/>
          <p:cNvPicPr preferRelativeResize="0"/>
          <p:nvPr/>
        </p:nvPicPr>
        <p:blipFill>
          <a:blip r:embed="rId5">
            <a:alphaModFix/>
          </a:blip>
          <a:stretch>
            <a:fillRect/>
          </a:stretch>
        </p:blipFill>
        <p:spPr>
          <a:xfrm>
            <a:off x="485675" y="1154000"/>
            <a:ext cx="6385924" cy="1728824"/>
          </a:xfrm>
          <a:prstGeom prst="rect">
            <a:avLst/>
          </a:prstGeom>
          <a:noFill/>
          <a:ln>
            <a:noFill/>
          </a:ln>
        </p:spPr>
      </p:pic>
      <p:sp>
        <p:nvSpPr>
          <p:cNvPr id="242" name="Google Shape;242;p30"/>
          <p:cNvSpPr txBox="1"/>
          <p:nvPr/>
        </p:nvSpPr>
        <p:spPr>
          <a:xfrm>
            <a:off x="7143788" y="1833750"/>
            <a:ext cx="1499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lt1"/>
                </a:solidFill>
                <a:latin typeface="Montserrat"/>
                <a:ea typeface="Montserrat"/>
                <a:cs typeface="Montserrat"/>
                <a:sym typeface="Montserrat"/>
              </a:rPr>
              <a:t>(See link </a:t>
            </a:r>
            <a:r>
              <a:rPr lang="en" sz="1200" u="sng">
                <a:solidFill>
                  <a:srgbClr val="F62459"/>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here</a:t>
            </a:r>
            <a:r>
              <a:rPr lang="en" sz="1200">
                <a:solidFill>
                  <a:srgbClr val="F62459"/>
                </a:solidFill>
                <a:latin typeface="Montserrat"/>
                <a:ea typeface="Montserrat"/>
                <a:cs typeface="Montserrat"/>
                <a:sym typeface="Montserrat"/>
              </a:rPr>
              <a:t>.</a:t>
            </a:r>
            <a:r>
              <a:rPr lang="en" sz="1200">
                <a:solidFill>
                  <a:schemeClr val="lt1"/>
                </a:solidFill>
                <a:latin typeface="Montserrat"/>
                <a:ea typeface="Montserrat"/>
                <a:cs typeface="Montserrat"/>
                <a:sym typeface="Montserrat"/>
              </a:rPr>
              <a:t>)</a:t>
            </a:r>
            <a:endParaRPr sz="1200">
              <a:solidFill>
                <a:schemeClr val="lt1"/>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Appendix B: </a:t>
            </a:r>
            <a:endParaRPr/>
          </a:p>
          <a:p>
            <a:pPr marL="0" lvl="0" indent="0" algn="l" rtl="0">
              <a:spcBef>
                <a:spcPts val="0"/>
              </a:spcBef>
              <a:spcAft>
                <a:spcPts val="0"/>
              </a:spcAft>
              <a:buNone/>
            </a:pPr>
            <a:r>
              <a:rPr lang="en"/>
              <a:t>Existing MDM Narratives</a:t>
            </a:r>
            <a:endParaRPr/>
          </a:p>
        </p:txBody>
      </p:sp>
      <p:sp>
        <p:nvSpPr>
          <p:cNvPr id="248" name="Google Shape;248;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27</a:t>
            </a:fld>
            <a:endParaRPr>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Existing MDM Narratives</a:t>
            </a:r>
            <a:endParaRPr sz="2420" b="1">
              <a:solidFill>
                <a:schemeClr val="lt1"/>
              </a:solidFill>
              <a:latin typeface="Merriweather"/>
              <a:ea typeface="Merriweather"/>
              <a:cs typeface="Merriweather"/>
              <a:sym typeface="Merriweather"/>
            </a:endParaRPr>
          </a:p>
        </p:txBody>
      </p:sp>
      <p:graphicFrame>
        <p:nvGraphicFramePr>
          <p:cNvPr id="254" name="Google Shape;254;p32"/>
          <p:cNvGraphicFramePr/>
          <p:nvPr/>
        </p:nvGraphicFramePr>
        <p:xfrm>
          <a:off x="420624" y="1014984"/>
          <a:ext cx="8332025" cy="3794625"/>
        </p:xfrm>
        <a:graphic>
          <a:graphicData uri="http://schemas.openxmlformats.org/drawingml/2006/table">
            <a:tbl>
              <a:tblPr>
                <a:noFill/>
                <a:tableStyleId>{01F4431D-853E-42D7-A9D6-6DA8754BE969}</a:tableStyleId>
              </a:tblPr>
              <a:tblGrid>
                <a:gridCol w="2043025">
                  <a:extLst>
                    <a:ext uri="{9D8B030D-6E8A-4147-A177-3AD203B41FA5}">
                      <a16:colId xmlns:a16="http://schemas.microsoft.com/office/drawing/2014/main" val="20000"/>
                    </a:ext>
                  </a:extLst>
                </a:gridCol>
                <a:gridCol w="1730825">
                  <a:extLst>
                    <a:ext uri="{9D8B030D-6E8A-4147-A177-3AD203B41FA5}">
                      <a16:colId xmlns:a16="http://schemas.microsoft.com/office/drawing/2014/main" val="20001"/>
                    </a:ext>
                  </a:extLst>
                </a:gridCol>
                <a:gridCol w="2294925">
                  <a:extLst>
                    <a:ext uri="{9D8B030D-6E8A-4147-A177-3AD203B41FA5}">
                      <a16:colId xmlns:a16="http://schemas.microsoft.com/office/drawing/2014/main" val="20002"/>
                    </a:ext>
                  </a:extLst>
                </a:gridCol>
                <a:gridCol w="2263250">
                  <a:extLst>
                    <a:ext uri="{9D8B030D-6E8A-4147-A177-3AD203B41FA5}">
                      <a16:colId xmlns:a16="http://schemas.microsoft.com/office/drawing/2014/main" val="20003"/>
                    </a:ext>
                  </a:extLst>
                </a:gridCol>
              </a:tblGrid>
              <a:tr h="548625">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Narrative</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Risk</a:t>
                      </a:r>
                      <a:endParaRPr sz="1200" b="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Reporting Period(s) Observed</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Continuing (Yes/No)</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extLst>
                  <a:ext uri="{0D108BD9-81ED-4DB2-BD59-A6C34878D82A}">
                    <a16:rowId xmlns:a16="http://schemas.microsoft.com/office/drawing/2014/main" val="10000"/>
                  </a:ext>
                </a:extLst>
              </a:tr>
              <a:tr h="397850">
                <a:tc>
                  <a:txBody>
                    <a:bodyPr/>
                    <a:lstStyle/>
                    <a:p>
                      <a:pPr marL="0" lvl="0" indent="0" algn="l" rtl="0">
                        <a:spcBef>
                          <a:spcPts val="0"/>
                        </a:spcBef>
                        <a:spcAft>
                          <a:spcPts val="0"/>
                        </a:spcAft>
                        <a:buNone/>
                      </a:pPr>
                      <a:r>
                        <a:rPr lang="en" sz="1100">
                          <a:solidFill>
                            <a:schemeClr val="lt1"/>
                          </a:solidFill>
                          <a:latin typeface="Montserrat"/>
                          <a:ea typeface="Montserrat"/>
                          <a:cs typeface="Montserrat"/>
                          <a:sym typeface="Montserrat"/>
                        </a:rPr>
                        <a:t>Oregon election officials are not being transparent about the election process. </a:t>
                      </a:r>
                      <a:endParaRPr sz="11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Low</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8/12-8/19, 8/19-8/26; 8/26-9/2; 9/2-9/9; 9/16-9/23</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Yes</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97850">
                <a:tc>
                  <a:txBody>
                    <a:bodyPr/>
                    <a:lstStyle/>
                    <a:p>
                      <a:pPr marL="0" lvl="0" indent="0" algn="l" rtl="0">
                        <a:spcBef>
                          <a:spcPts val="0"/>
                        </a:spcBef>
                        <a:spcAft>
                          <a:spcPts val="0"/>
                        </a:spcAft>
                        <a:buNone/>
                      </a:pPr>
                      <a:r>
                        <a:rPr lang="en" sz="1100">
                          <a:solidFill>
                            <a:schemeClr val="lt1"/>
                          </a:solidFill>
                          <a:latin typeface="Montserrat"/>
                          <a:ea typeface="Montserrat"/>
                          <a:cs typeface="Montserrat"/>
                          <a:sym typeface="Montserrat"/>
                        </a:rPr>
                        <a:t>Oregon election officials committed election fraud by altering voters’ registration.</a:t>
                      </a:r>
                      <a:endParaRPr sz="11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Medium</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8/12-8/19</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No</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397850">
                <a:tc>
                  <a:txBody>
                    <a:bodyPr/>
                    <a:lstStyle/>
                    <a:p>
                      <a:pPr marL="0" lvl="0" indent="0" algn="l" rtl="0">
                        <a:spcBef>
                          <a:spcPts val="0"/>
                        </a:spcBef>
                        <a:spcAft>
                          <a:spcPts val="0"/>
                        </a:spcAft>
                        <a:buNone/>
                      </a:pPr>
                      <a:r>
                        <a:rPr lang="en" sz="1100">
                          <a:solidFill>
                            <a:schemeClr val="lt1"/>
                          </a:solidFill>
                          <a:latin typeface="Montserrat"/>
                          <a:ea typeface="Montserrat"/>
                          <a:cs typeface="Montserrat"/>
                          <a:sym typeface="Montserrat"/>
                        </a:rPr>
                        <a:t>Mail-in ballots are used to commit election fraud as non-Oregon residents are voting. </a:t>
                      </a:r>
                      <a:endParaRPr sz="11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Low</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8/12-8/19; 8/19-8/26; 8/26-9/2; 9/2-9/9; 9/9-9/16; 9/16-9/23</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Yes</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397850">
                <a:tc>
                  <a:txBody>
                    <a:bodyPr/>
                    <a:lstStyle/>
                    <a:p>
                      <a:pPr marL="0" lvl="0" indent="0" algn="l" rtl="0">
                        <a:spcBef>
                          <a:spcPts val="0"/>
                        </a:spcBef>
                        <a:spcAft>
                          <a:spcPts val="0"/>
                        </a:spcAft>
                        <a:buNone/>
                      </a:pPr>
                      <a:r>
                        <a:rPr lang="en" sz="1100">
                          <a:solidFill>
                            <a:schemeClr val="lt1"/>
                          </a:solidFill>
                          <a:latin typeface="Montserrat"/>
                          <a:ea typeface="Montserrat"/>
                          <a:cs typeface="Montserrat"/>
                          <a:sym typeface="Montserrat"/>
                        </a:rPr>
                        <a:t>HB 3291 will open the midterm election to more voter and election fraud.</a:t>
                      </a:r>
                      <a:endParaRPr sz="11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Low</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200">
                          <a:solidFill>
                            <a:schemeClr val="lt1"/>
                          </a:solidFill>
                          <a:latin typeface="Montserrat"/>
                          <a:ea typeface="Montserrat"/>
                          <a:cs typeface="Montserrat"/>
                          <a:sym typeface="Montserrat"/>
                        </a:rPr>
                        <a:t>8/26-9/2; 9/16-9/23</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Yes</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55" name="Google Shape;255;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28</a:t>
            </a:fld>
            <a:endParaRPr>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Existing MDM Narratives</a:t>
            </a:r>
            <a:endParaRPr sz="2420" b="1">
              <a:solidFill>
                <a:schemeClr val="lt1"/>
              </a:solidFill>
              <a:latin typeface="Merriweather"/>
              <a:ea typeface="Merriweather"/>
              <a:cs typeface="Merriweather"/>
              <a:sym typeface="Merriweather"/>
            </a:endParaRPr>
          </a:p>
        </p:txBody>
      </p:sp>
      <p:graphicFrame>
        <p:nvGraphicFramePr>
          <p:cNvPr id="261" name="Google Shape;261;p33"/>
          <p:cNvGraphicFramePr/>
          <p:nvPr/>
        </p:nvGraphicFramePr>
        <p:xfrm>
          <a:off x="420624" y="1014984"/>
          <a:ext cx="8332025" cy="3550785"/>
        </p:xfrm>
        <a:graphic>
          <a:graphicData uri="http://schemas.openxmlformats.org/drawingml/2006/table">
            <a:tbl>
              <a:tblPr>
                <a:noFill/>
                <a:tableStyleId>{01F4431D-853E-42D7-A9D6-6DA8754BE969}</a:tableStyleId>
              </a:tblPr>
              <a:tblGrid>
                <a:gridCol w="2043025">
                  <a:extLst>
                    <a:ext uri="{9D8B030D-6E8A-4147-A177-3AD203B41FA5}">
                      <a16:colId xmlns:a16="http://schemas.microsoft.com/office/drawing/2014/main" val="20000"/>
                    </a:ext>
                  </a:extLst>
                </a:gridCol>
                <a:gridCol w="1730825">
                  <a:extLst>
                    <a:ext uri="{9D8B030D-6E8A-4147-A177-3AD203B41FA5}">
                      <a16:colId xmlns:a16="http://schemas.microsoft.com/office/drawing/2014/main" val="20001"/>
                    </a:ext>
                  </a:extLst>
                </a:gridCol>
                <a:gridCol w="2294925">
                  <a:extLst>
                    <a:ext uri="{9D8B030D-6E8A-4147-A177-3AD203B41FA5}">
                      <a16:colId xmlns:a16="http://schemas.microsoft.com/office/drawing/2014/main" val="20002"/>
                    </a:ext>
                  </a:extLst>
                </a:gridCol>
                <a:gridCol w="2263250">
                  <a:extLst>
                    <a:ext uri="{9D8B030D-6E8A-4147-A177-3AD203B41FA5}">
                      <a16:colId xmlns:a16="http://schemas.microsoft.com/office/drawing/2014/main" val="20003"/>
                    </a:ext>
                  </a:extLst>
                </a:gridCol>
              </a:tblGrid>
              <a:tr h="548625">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Narrative</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Risk</a:t>
                      </a:r>
                      <a:endParaRPr sz="1200" b="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Reporting Period Observed</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Continuing (Yes/No)</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extLst>
                  <a:ext uri="{0D108BD9-81ED-4DB2-BD59-A6C34878D82A}">
                    <a16:rowId xmlns:a16="http://schemas.microsoft.com/office/drawing/2014/main" val="10000"/>
                  </a:ext>
                </a:extLst>
              </a:tr>
              <a:tr h="397850">
                <a:tc>
                  <a:txBody>
                    <a:bodyPr/>
                    <a:lstStyle/>
                    <a:p>
                      <a:pPr marL="0" lvl="0" indent="0" algn="l" rtl="0">
                        <a:spcBef>
                          <a:spcPts val="0"/>
                        </a:spcBef>
                        <a:spcAft>
                          <a:spcPts val="0"/>
                        </a:spcAft>
                        <a:buNone/>
                      </a:pPr>
                      <a:r>
                        <a:rPr lang="en" sz="1100">
                          <a:solidFill>
                            <a:schemeClr val="lt1"/>
                          </a:solidFill>
                          <a:latin typeface="Montserrat"/>
                          <a:ea typeface="Montserrat"/>
                          <a:cs typeface="Montserrat"/>
                          <a:sym typeface="Montserrat"/>
                        </a:rPr>
                        <a:t>People can vote multiple times via mail-in ballots. </a:t>
                      </a:r>
                      <a:endParaRPr sz="105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Low</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8/12-8/19; 8/19-8/26; 8/26-9/2; 9/2-9/9; 9/9-9/16; 9/16-9/23</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Yes</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97850">
                <a:tc>
                  <a:txBody>
                    <a:bodyPr/>
                    <a:lstStyle/>
                    <a:p>
                      <a:pPr marL="0" lvl="0" indent="0" algn="l" rtl="0">
                        <a:spcBef>
                          <a:spcPts val="0"/>
                        </a:spcBef>
                        <a:spcAft>
                          <a:spcPts val="0"/>
                        </a:spcAft>
                        <a:buNone/>
                      </a:pPr>
                      <a:r>
                        <a:rPr lang="en" sz="1050">
                          <a:solidFill>
                            <a:schemeClr val="lt1"/>
                          </a:solidFill>
                          <a:latin typeface="Montserrat"/>
                          <a:ea typeface="Montserrat"/>
                          <a:cs typeface="Montserrat"/>
                          <a:sym typeface="Montserrat"/>
                        </a:rPr>
                        <a:t>Oregon should conduct a full election audit due to widespread election fraud. </a:t>
                      </a:r>
                      <a:endParaRPr sz="11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Low</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7/15-8/12; 8/12-8/19; 8/19-8/26; 8/26-9/2; 9/2-9/9; 9/9-9/16</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Yes</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397850">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People should not trust mail-in</a:t>
                      </a:r>
                      <a:r>
                        <a:rPr lang="en" sz="1100" strike="sngStrike">
                          <a:solidFill>
                            <a:schemeClr val="lt1"/>
                          </a:solidFill>
                          <a:latin typeface="Montserrat"/>
                          <a:ea typeface="Montserrat"/>
                          <a:cs typeface="Montserrat"/>
                          <a:sym typeface="Montserrat"/>
                        </a:rPr>
                        <a:t> </a:t>
                      </a:r>
                      <a:r>
                        <a:rPr lang="en" sz="1100">
                          <a:solidFill>
                            <a:schemeClr val="lt1"/>
                          </a:solidFill>
                          <a:latin typeface="Montserrat"/>
                          <a:ea typeface="Montserrat"/>
                          <a:cs typeface="Montserrat"/>
                          <a:sym typeface="Montserrat"/>
                        </a:rPr>
                        <a:t>ballots because signature verification is ineffective. </a:t>
                      </a:r>
                      <a:endParaRPr sz="11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Low</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8/12-8/19; 8/19-8/26; 8/26-9/2</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No</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397850">
                <a:tc>
                  <a:txBody>
                    <a:bodyPr/>
                    <a:lstStyle/>
                    <a:p>
                      <a:pPr marL="0" lvl="0" indent="0" algn="l" rtl="0">
                        <a:spcBef>
                          <a:spcPts val="0"/>
                        </a:spcBef>
                        <a:spcAft>
                          <a:spcPts val="0"/>
                        </a:spcAft>
                        <a:buNone/>
                      </a:pPr>
                      <a:r>
                        <a:rPr lang="en" sz="1100">
                          <a:solidFill>
                            <a:schemeClr val="lt1"/>
                          </a:solidFill>
                          <a:latin typeface="Montserrat"/>
                          <a:ea typeface="Montserrat"/>
                          <a:cs typeface="Montserrat"/>
                          <a:sym typeface="Montserrat"/>
                        </a:rPr>
                        <a:t>Peoples’ votes for POTUS 45 in the 2020 election were not counted. </a:t>
                      </a:r>
                      <a:endParaRPr sz="11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Medium</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8/12-8/19</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No</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62" name="Google Shape;262;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29</a:t>
            </a:fld>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11700" y="1724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National Trends &amp; Developments</a:t>
            </a:r>
            <a:endParaRPr sz="2420" b="1">
              <a:solidFill>
                <a:schemeClr val="lt1"/>
              </a:solidFill>
              <a:latin typeface="Merriweather"/>
              <a:ea typeface="Merriweather"/>
              <a:cs typeface="Merriweather"/>
              <a:sym typeface="Merriweather"/>
            </a:endParaRPr>
          </a:p>
        </p:txBody>
      </p:sp>
      <p:sp>
        <p:nvSpPr>
          <p:cNvPr id="42" name="Google Shape;42;p7"/>
          <p:cNvSpPr txBox="1"/>
          <p:nvPr/>
        </p:nvSpPr>
        <p:spPr>
          <a:xfrm>
            <a:off x="311700" y="745150"/>
            <a:ext cx="8708400" cy="1034400"/>
          </a:xfrm>
          <a:prstGeom prst="rect">
            <a:avLst/>
          </a:prstGeom>
          <a:noFill/>
          <a:ln>
            <a:noFill/>
          </a:ln>
        </p:spPr>
        <p:txBody>
          <a:bodyPr spcFirstLastPara="1" wrap="square" lIns="0" tIns="0" rIns="0" bIns="0" anchor="t" anchorCtr="0">
            <a:spAutoFit/>
          </a:bodyPr>
          <a:lstStyle/>
          <a:p>
            <a:pPr marL="457200" lvl="0" indent="-304800" algn="l" rtl="0">
              <a:lnSpc>
                <a:spcPct val="115000"/>
              </a:lnSpc>
              <a:spcBef>
                <a:spcPts val="0"/>
              </a:spcBef>
              <a:spcAft>
                <a:spcPts val="0"/>
              </a:spcAft>
              <a:buClr>
                <a:schemeClr val="lt1"/>
              </a:buClr>
              <a:buSzPts val="1200"/>
              <a:buFont typeface="Montserrat"/>
              <a:buAutoNum type="arabicPeriod"/>
            </a:pPr>
            <a:r>
              <a:rPr lang="en" sz="1200">
                <a:solidFill>
                  <a:schemeClr val="lt1"/>
                </a:solidFill>
                <a:latin typeface="Montserrat"/>
                <a:ea typeface="Montserrat"/>
                <a:cs typeface="Montserrat"/>
                <a:sym typeface="Montserrat"/>
              </a:rPr>
              <a:t>Users reacted positively to a recent court ruling in Texas that prevents large social media platforms from removing users’ posts for their political views and claimed that this will help prevent censorship. This could lead to a decrease in anti-big tech related MDM narratives. </a:t>
            </a:r>
            <a:endParaRPr sz="1200">
              <a:solidFill>
                <a:schemeClr val="lt1"/>
              </a:solidFill>
              <a:latin typeface="Montserrat"/>
              <a:ea typeface="Montserrat"/>
              <a:cs typeface="Montserrat"/>
              <a:sym typeface="Montserrat"/>
            </a:endParaRPr>
          </a:p>
          <a:p>
            <a:pPr marL="457200" lvl="0" indent="-304800" algn="l" rtl="0">
              <a:lnSpc>
                <a:spcPct val="115000"/>
              </a:lnSpc>
              <a:spcBef>
                <a:spcPts val="0"/>
              </a:spcBef>
              <a:spcAft>
                <a:spcPts val="0"/>
              </a:spcAft>
              <a:buClr>
                <a:schemeClr val="lt1"/>
              </a:buClr>
              <a:buSzPts val="1200"/>
              <a:buFont typeface="Montserrat"/>
              <a:buAutoNum type="arabicPeriod"/>
            </a:pPr>
            <a:r>
              <a:rPr lang="en" sz="1200">
                <a:solidFill>
                  <a:schemeClr val="lt1"/>
                </a:solidFill>
                <a:latin typeface="Montserrat"/>
                <a:ea typeface="Montserrat"/>
                <a:cs typeface="Montserrat"/>
                <a:sym typeface="Montserrat"/>
              </a:rPr>
              <a:t>POTUS 45 increasingly amplified QAnon related content, which could lead to an increase in election related MDM narratives. </a:t>
            </a:r>
            <a:endParaRPr sz="1200">
              <a:solidFill>
                <a:schemeClr val="lt1"/>
              </a:solidFill>
              <a:latin typeface="Montserrat"/>
              <a:ea typeface="Montserrat"/>
              <a:cs typeface="Montserrat"/>
              <a:sym typeface="Montserrat"/>
            </a:endParaRPr>
          </a:p>
        </p:txBody>
      </p:sp>
      <p:sp>
        <p:nvSpPr>
          <p:cNvPr id="43" name="Google Shape;4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3</a:t>
            </a:fld>
            <a:endParaRPr>
              <a:solidFill>
                <a:schemeClr val="l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Existing MDM Narratives</a:t>
            </a:r>
            <a:endParaRPr sz="2420" b="1">
              <a:solidFill>
                <a:schemeClr val="lt1"/>
              </a:solidFill>
              <a:latin typeface="Merriweather"/>
              <a:ea typeface="Merriweather"/>
              <a:cs typeface="Merriweather"/>
              <a:sym typeface="Merriweather"/>
            </a:endParaRPr>
          </a:p>
        </p:txBody>
      </p:sp>
      <p:graphicFrame>
        <p:nvGraphicFramePr>
          <p:cNvPr id="268" name="Google Shape;268;p34"/>
          <p:cNvGraphicFramePr/>
          <p:nvPr/>
        </p:nvGraphicFramePr>
        <p:xfrm>
          <a:off x="420624" y="1014984"/>
          <a:ext cx="8320150" cy="3546160"/>
        </p:xfrm>
        <a:graphic>
          <a:graphicData uri="http://schemas.openxmlformats.org/drawingml/2006/table">
            <a:tbl>
              <a:tblPr>
                <a:noFill/>
                <a:tableStyleId>{01F4431D-853E-42D7-A9D6-6DA8754BE969}</a:tableStyleId>
              </a:tblPr>
              <a:tblGrid>
                <a:gridCol w="2043025">
                  <a:extLst>
                    <a:ext uri="{9D8B030D-6E8A-4147-A177-3AD203B41FA5}">
                      <a16:colId xmlns:a16="http://schemas.microsoft.com/office/drawing/2014/main" val="20000"/>
                    </a:ext>
                  </a:extLst>
                </a:gridCol>
                <a:gridCol w="1730825">
                  <a:extLst>
                    <a:ext uri="{9D8B030D-6E8A-4147-A177-3AD203B41FA5}">
                      <a16:colId xmlns:a16="http://schemas.microsoft.com/office/drawing/2014/main" val="20001"/>
                    </a:ext>
                  </a:extLst>
                </a:gridCol>
                <a:gridCol w="2294925">
                  <a:extLst>
                    <a:ext uri="{9D8B030D-6E8A-4147-A177-3AD203B41FA5}">
                      <a16:colId xmlns:a16="http://schemas.microsoft.com/office/drawing/2014/main" val="20002"/>
                    </a:ext>
                  </a:extLst>
                </a:gridCol>
                <a:gridCol w="2251375">
                  <a:extLst>
                    <a:ext uri="{9D8B030D-6E8A-4147-A177-3AD203B41FA5}">
                      <a16:colId xmlns:a16="http://schemas.microsoft.com/office/drawing/2014/main" val="20003"/>
                    </a:ext>
                  </a:extLst>
                </a:gridCol>
              </a:tblGrid>
              <a:tr h="513375">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Narrative</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Risk</a:t>
                      </a:r>
                      <a:endParaRPr sz="1200" b="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Reporting Period Observed</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Continuing (Yes/No)</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rgbClr val="F62459"/>
                    </a:solidFill>
                  </a:tcPr>
                </a:tc>
                <a:extLst>
                  <a:ext uri="{0D108BD9-81ED-4DB2-BD59-A6C34878D82A}">
                    <a16:rowId xmlns:a16="http://schemas.microsoft.com/office/drawing/2014/main" val="10000"/>
                  </a:ext>
                </a:extLst>
              </a:tr>
              <a:tr h="955450">
                <a:tc>
                  <a:txBody>
                    <a:bodyPr/>
                    <a:lstStyle/>
                    <a:p>
                      <a:pPr marL="0" lvl="0" indent="0" algn="l" rtl="0">
                        <a:spcBef>
                          <a:spcPts val="0"/>
                        </a:spcBef>
                        <a:spcAft>
                          <a:spcPts val="0"/>
                        </a:spcAft>
                        <a:buNone/>
                      </a:pPr>
                      <a:r>
                        <a:rPr lang="en" sz="1100">
                          <a:solidFill>
                            <a:schemeClr val="lt1"/>
                          </a:solidFill>
                          <a:latin typeface="Montserrat"/>
                          <a:ea typeface="Montserrat"/>
                          <a:cs typeface="Montserrat"/>
                          <a:sym typeface="Montserrat"/>
                        </a:rPr>
                        <a:t>Twitter will influence the outcome of  the 2022 midterm elections by enforcing its Civic Integrity Policy.</a:t>
                      </a:r>
                      <a:endParaRPr sz="11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Low</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7/15-8/12</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No</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955450">
                <a:tc>
                  <a:txBody>
                    <a:bodyPr/>
                    <a:lstStyle/>
                    <a:p>
                      <a:pPr marL="0" lvl="0" indent="0" algn="l" rtl="0">
                        <a:spcBef>
                          <a:spcPts val="0"/>
                        </a:spcBef>
                        <a:spcAft>
                          <a:spcPts val="0"/>
                        </a:spcAft>
                        <a:buNone/>
                      </a:pPr>
                      <a:r>
                        <a:rPr lang="en" sz="1100">
                          <a:solidFill>
                            <a:schemeClr val="lt1"/>
                          </a:solidFill>
                          <a:latin typeface="Montserrat"/>
                          <a:ea typeface="Montserrat"/>
                          <a:cs typeface="Montserrat"/>
                          <a:sym typeface="Montserrat"/>
                        </a:rPr>
                        <a:t>Allowing same day registration will increase the likelihood of voter fraud and election fraud through mail-in voting.</a:t>
                      </a:r>
                      <a:endParaRPr sz="11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Low</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8/19-8/26</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No</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955450">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The US Postmaster General should be replaced for mail-in voting to be secure.</a:t>
                      </a:r>
                      <a:endParaRPr sz="11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Low</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200">
                          <a:solidFill>
                            <a:schemeClr val="lt1"/>
                          </a:solidFill>
                          <a:latin typeface="Montserrat"/>
                          <a:ea typeface="Montserrat"/>
                          <a:cs typeface="Montserrat"/>
                          <a:sym typeface="Montserrat"/>
                        </a:rPr>
                        <a:t>8/26-9/2; 9/9-9/16; 9/16-9/23</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chemeClr val="lt1"/>
                          </a:solidFill>
                          <a:latin typeface="Montserrat"/>
                          <a:ea typeface="Montserrat"/>
                          <a:cs typeface="Montserrat"/>
                          <a:sym typeface="Montserrat"/>
                        </a:rPr>
                        <a:t>Yes</a:t>
                      </a:r>
                      <a:endParaRPr sz="1200">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69" name="Google Shape;269;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30</a:t>
            </a:fld>
            <a:endParaRPr>
              <a:solidFill>
                <a:schemeClr val="l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Existing MDM Narratives</a:t>
            </a:r>
            <a:endParaRPr sz="2420" b="1">
              <a:solidFill>
                <a:schemeClr val="lt1"/>
              </a:solidFill>
              <a:latin typeface="Merriweather"/>
              <a:ea typeface="Merriweather"/>
              <a:cs typeface="Merriweather"/>
              <a:sym typeface="Merriweather"/>
            </a:endParaRPr>
          </a:p>
        </p:txBody>
      </p:sp>
      <p:graphicFrame>
        <p:nvGraphicFramePr>
          <p:cNvPr id="275" name="Google Shape;275;p35"/>
          <p:cNvGraphicFramePr/>
          <p:nvPr/>
        </p:nvGraphicFramePr>
        <p:xfrm>
          <a:off x="420624" y="1014984"/>
          <a:ext cx="3000000" cy="3000000"/>
        </p:xfrm>
        <a:graphic>
          <a:graphicData uri="http://schemas.openxmlformats.org/drawingml/2006/table">
            <a:tbl>
              <a:tblPr>
                <a:noFill/>
                <a:tableStyleId>{01F4431D-853E-42D7-A9D6-6DA8754BE969}</a:tableStyleId>
              </a:tblPr>
              <a:tblGrid>
                <a:gridCol w="2043025">
                  <a:extLst>
                    <a:ext uri="{9D8B030D-6E8A-4147-A177-3AD203B41FA5}">
                      <a16:colId xmlns:a16="http://schemas.microsoft.com/office/drawing/2014/main" val="20000"/>
                    </a:ext>
                  </a:extLst>
                </a:gridCol>
                <a:gridCol w="1730825">
                  <a:extLst>
                    <a:ext uri="{9D8B030D-6E8A-4147-A177-3AD203B41FA5}">
                      <a16:colId xmlns:a16="http://schemas.microsoft.com/office/drawing/2014/main" val="20001"/>
                    </a:ext>
                  </a:extLst>
                </a:gridCol>
                <a:gridCol w="2294925">
                  <a:extLst>
                    <a:ext uri="{9D8B030D-6E8A-4147-A177-3AD203B41FA5}">
                      <a16:colId xmlns:a16="http://schemas.microsoft.com/office/drawing/2014/main" val="20002"/>
                    </a:ext>
                  </a:extLst>
                </a:gridCol>
                <a:gridCol w="2251375">
                  <a:extLst>
                    <a:ext uri="{9D8B030D-6E8A-4147-A177-3AD203B41FA5}">
                      <a16:colId xmlns:a16="http://schemas.microsoft.com/office/drawing/2014/main" val="20003"/>
                    </a:ext>
                  </a:extLst>
                </a:gridCol>
              </a:tblGrid>
              <a:tr h="513375">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Narrative</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Risk</a:t>
                      </a:r>
                      <a:endParaRPr sz="1200" b="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Reporting Period Observed</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Continuing (Yes/No)</a:t>
                      </a:r>
                      <a:endParaRPr sz="1200" i="1">
                        <a:solidFill>
                          <a:schemeClr val="lt1"/>
                        </a:solidFill>
                        <a:latin typeface="Montserrat"/>
                        <a:ea typeface="Montserrat"/>
                        <a:cs typeface="Montserrat"/>
                        <a:sym typeface="Montserrat"/>
                      </a:endParaRPr>
                    </a:p>
                  </a:txBody>
                  <a:tcPr marL="91425" marR="91425" marT="91425" marB="91425">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extLst>
                  <a:ext uri="{0D108BD9-81ED-4DB2-BD59-A6C34878D82A}">
                    <a16:rowId xmlns:a16="http://schemas.microsoft.com/office/drawing/2014/main" val="10000"/>
                  </a:ext>
                </a:extLst>
              </a:tr>
              <a:tr h="513375">
                <a:tc>
                  <a:txBody>
                    <a:bodyPr/>
                    <a:lstStyle/>
                    <a:p>
                      <a:pPr marL="0" lvl="0" indent="0" algn="l" rtl="0">
                        <a:spcBef>
                          <a:spcPts val="0"/>
                        </a:spcBef>
                        <a:spcAft>
                          <a:spcPts val="0"/>
                        </a:spcAft>
                        <a:buClr>
                          <a:srgbClr val="000000"/>
                        </a:buClr>
                        <a:buSzPts val="1100"/>
                        <a:buFont typeface="Arial"/>
                        <a:buNone/>
                      </a:pPr>
                      <a:r>
                        <a:rPr lang="en" sz="1050">
                          <a:solidFill>
                            <a:srgbClr val="FFFFFF"/>
                          </a:solidFill>
                          <a:latin typeface="Montserrat"/>
                          <a:ea typeface="Montserrat"/>
                          <a:cs typeface="Montserrat"/>
                          <a:sym typeface="Montserrat"/>
                        </a:rPr>
                        <a:t>People are using mail-in ballots received by deceased people in Oregon to commit voter fraud</a:t>
                      </a:r>
                      <a:r>
                        <a:rPr lang="en" sz="1100">
                          <a:solidFill>
                            <a:srgbClr val="FFFFFF"/>
                          </a:solidFill>
                          <a:latin typeface="Montserrat"/>
                          <a:ea typeface="Montserrat"/>
                          <a:cs typeface="Montserrat"/>
                          <a:sym typeface="Montserrat"/>
                        </a:rPr>
                        <a:t>. </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latin typeface="Montserrat"/>
                          <a:ea typeface="Montserrat"/>
                          <a:cs typeface="Montserrat"/>
                          <a:sym typeface="Montserrat"/>
                        </a:rPr>
                        <a:t>Low</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latin typeface="Montserrat"/>
                          <a:ea typeface="Montserrat"/>
                          <a:cs typeface="Montserrat"/>
                          <a:sym typeface="Montserrat"/>
                        </a:rPr>
                        <a:t>8/12-8/19; 8/19-8/26; 8/26-9/2; 9/2-9/9; 9/9-9/16; 9/16-9/23</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latin typeface="Montserrat"/>
                          <a:ea typeface="Montserrat"/>
                          <a:cs typeface="Montserrat"/>
                          <a:sym typeface="Montserrat"/>
                        </a:rPr>
                        <a:t>Yes</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513375">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Allowing formerly incarcerated individuals’ to vote enables voter and election fraud. </a:t>
                      </a:r>
                      <a:endParaRPr sz="105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latin typeface="Montserrat"/>
                          <a:ea typeface="Montserrat"/>
                          <a:cs typeface="Montserrat"/>
                          <a:sym typeface="Montserrat"/>
                        </a:rPr>
                        <a:t>Low</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latin typeface="Montserrat"/>
                          <a:ea typeface="Montserrat"/>
                          <a:cs typeface="Montserrat"/>
                          <a:sym typeface="Montserrat"/>
                        </a:rPr>
                        <a:t>9/2-9/9; 9/9-9/16</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latin typeface="Montserrat"/>
                          <a:ea typeface="Montserrat"/>
                          <a:cs typeface="Montserrat"/>
                          <a:sym typeface="Montserrat"/>
                        </a:rPr>
                        <a:t>No</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513375">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Election officials are setting unreasonably high prices to block access to election records.</a:t>
                      </a:r>
                      <a:endParaRPr sz="1100">
                        <a:solidFill>
                          <a:schemeClr val="lt1"/>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Low</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200">
                          <a:solidFill>
                            <a:schemeClr val="lt1"/>
                          </a:solidFill>
                          <a:latin typeface="Montserrat"/>
                          <a:ea typeface="Montserrat"/>
                          <a:cs typeface="Montserrat"/>
                          <a:sym typeface="Montserrat"/>
                        </a:rPr>
                        <a:t>9/2-9/9</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latin typeface="Montserrat"/>
                          <a:ea typeface="Montserrat"/>
                          <a:cs typeface="Montserrat"/>
                          <a:sym typeface="Montserrat"/>
                        </a:rPr>
                        <a:t>No</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513375">
                <a:tc>
                  <a:txBody>
                    <a:bodyPr/>
                    <a:lstStyle/>
                    <a:p>
                      <a:pPr marL="0" lvl="0" indent="0" algn="l" rtl="0">
                        <a:spcBef>
                          <a:spcPts val="0"/>
                        </a:spcBef>
                        <a:spcAft>
                          <a:spcPts val="0"/>
                        </a:spcAft>
                        <a:buNone/>
                      </a:pPr>
                      <a:r>
                        <a:rPr lang="en" sz="1100">
                          <a:solidFill>
                            <a:schemeClr val="lt1"/>
                          </a:solidFill>
                          <a:latin typeface="Montserrat"/>
                          <a:ea typeface="Montserrat"/>
                          <a:cs typeface="Montserrat"/>
                          <a:sym typeface="Montserrat"/>
                        </a:rPr>
                        <a:t>Oregon election officials need to update voter rolls to prevent</a:t>
                      </a:r>
                      <a:r>
                        <a:rPr lang="en" sz="1100" strike="sngStrike">
                          <a:solidFill>
                            <a:schemeClr val="lt1"/>
                          </a:solidFill>
                          <a:latin typeface="Montserrat"/>
                          <a:ea typeface="Montserrat"/>
                          <a:cs typeface="Montserrat"/>
                          <a:sym typeface="Montserrat"/>
                        </a:rPr>
                        <a:t> </a:t>
                      </a:r>
                      <a:r>
                        <a:rPr lang="en" sz="1100">
                          <a:solidFill>
                            <a:schemeClr val="lt1"/>
                          </a:solidFill>
                          <a:latin typeface="Montserrat"/>
                          <a:ea typeface="Montserrat"/>
                          <a:cs typeface="Montserrat"/>
                          <a:sym typeface="Montserrat"/>
                        </a:rPr>
                        <a:t>voter fraud.</a:t>
                      </a:r>
                      <a:endParaRPr sz="1100">
                        <a:solidFill>
                          <a:schemeClr val="lt1"/>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chemeClr val="lt1"/>
                          </a:solidFill>
                          <a:latin typeface="Montserrat"/>
                          <a:ea typeface="Montserrat"/>
                          <a:cs typeface="Montserrat"/>
                          <a:sym typeface="Montserrat"/>
                        </a:rPr>
                        <a:t>Low</a:t>
                      </a:r>
                      <a:endParaRPr sz="1100">
                        <a:solidFill>
                          <a:schemeClr val="lt1"/>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200">
                          <a:solidFill>
                            <a:schemeClr val="lt1"/>
                          </a:solidFill>
                          <a:latin typeface="Montserrat"/>
                          <a:ea typeface="Montserrat"/>
                          <a:cs typeface="Montserrat"/>
                          <a:sym typeface="Montserrat"/>
                        </a:rPr>
                        <a:t>8/12-8/19; 8/19-8/26; 8/26-9/2; 9/2-9/9; 9/16-9/23</a:t>
                      </a:r>
                      <a:endParaRPr sz="1200">
                        <a:solidFill>
                          <a:schemeClr val="lt1"/>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200">
                          <a:solidFill>
                            <a:srgbClr val="FFFFFF"/>
                          </a:solidFill>
                          <a:latin typeface="Montserrat"/>
                          <a:ea typeface="Montserrat"/>
                          <a:cs typeface="Montserrat"/>
                          <a:sym typeface="Montserrat"/>
                        </a:rPr>
                        <a:t>Yes</a:t>
                      </a:r>
                      <a:endParaRPr sz="12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76" name="Google Shape;276;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31</a:t>
            </a:fld>
            <a:endParaRPr>
              <a:solidFill>
                <a:schemeClr val="lt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Appendix C: Definitions</a:t>
            </a:r>
            <a:endParaRPr/>
          </a:p>
        </p:txBody>
      </p:sp>
      <p:sp>
        <p:nvSpPr>
          <p:cNvPr id="282" name="Google Shape;282;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32</a:t>
            </a:fld>
            <a:endParaRPr>
              <a:solidFill>
                <a:schemeClr val="lt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Definitions</a:t>
            </a:r>
            <a:endParaRPr sz="2420" b="1">
              <a:solidFill>
                <a:schemeClr val="lt1"/>
              </a:solidFill>
              <a:latin typeface="Merriweather"/>
              <a:ea typeface="Merriweather"/>
              <a:cs typeface="Merriweather"/>
              <a:sym typeface="Merriweather"/>
            </a:endParaRPr>
          </a:p>
        </p:txBody>
      </p:sp>
      <p:sp>
        <p:nvSpPr>
          <p:cNvPr id="288" name="Google Shape;288;p37"/>
          <p:cNvSpPr txBox="1">
            <a:spLocks noGrp="1"/>
          </p:cNvSpPr>
          <p:nvPr>
            <p:ph type="body" idx="1"/>
          </p:nvPr>
        </p:nvSpPr>
        <p:spPr>
          <a:xfrm>
            <a:off x="311700" y="1152475"/>
            <a:ext cx="8520600" cy="3417000"/>
          </a:xfrm>
          <a:prstGeom prst="rect">
            <a:avLst/>
          </a:prstGeom>
        </p:spPr>
        <p:txBody>
          <a:bodyPr spcFirstLastPara="1" wrap="square" lIns="0" tIns="0" rIns="0" bIns="0" anchor="t" anchorCtr="0">
            <a:spAutoFit/>
          </a:bodyPr>
          <a:lstStyle/>
          <a:p>
            <a:pPr marL="457200" lvl="0" indent="-323850" algn="l" rtl="0">
              <a:spcBef>
                <a:spcPts val="0"/>
              </a:spcBef>
              <a:spcAft>
                <a:spcPts val="0"/>
              </a:spcAft>
              <a:buClr>
                <a:schemeClr val="lt1"/>
              </a:buClr>
              <a:buSzPts val="1500"/>
              <a:buFont typeface="Montserrat"/>
              <a:buChar char="●"/>
            </a:pPr>
            <a:r>
              <a:rPr lang="en" sz="1500" b="1">
                <a:solidFill>
                  <a:schemeClr val="lt1"/>
                </a:solidFill>
                <a:latin typeface="Montserrat"/>
                <a:ea typeface="Montserrat"/>
                <a:cs typeface="Montserrat"/>
                <a:sym typeface="Montserrat"/>
              </a:rPr>
              <a:t>Misinformation </a:t>
            </a:r>
            <a:r>
              <a:rPr lang="en" sz="1500">
                <a:solidFill>
                  <a:schemeClr val="lt1"/>
                </a:solidFill>
                <a:latin typeface="Montserrat"/>
                <a:ea typeface="Montserrat"/>
                <a:cs typeface="Montserrat"/>
                <a:sym typeface="Montserrat"/>
              </a:rPr>
              <a:t>- false, but not created or shared with the intention of causing harm</a:t>
            </a:r>
            <a:endParaRPr sz="1500">
              <a:solidFill>
                <a:schemeClr val="lt1"/>
              </a:solidFill>
              <a:latin typeface="Montserrat"/>
              <a:ea typeface="Montserrat"/>
              <a:cs typeface="Montserrat"/>
              <a:sym typeface="Montserrat"/>
            </a:endParaRPr>
          </a:p>
          <a:p>
            <a:pPr marL="457200" lvl="0" indent="-323850" algn="l" rtl="0">
              <a:spcBef>
                <a:spcPts val="0"/>
              </a:spcBef>
              <a:spcAft>
                <a:spcPts val="0"/>
              </a:spcAft>
              <a:buClr>
                <a:schemeClr val="lt1"/>
              </a:buClr>
              <a:buSzPts val="1500"/>
              <a:buFont typeface="Montserrat"/>
              <a:buChar char="●"/>
            </a:pPr>
            <a:r>
              <a:rPr lang="en" sz="1500" b="1">
                <a:solidFill>
                  <a:schemeClr val="lt1"/>
                </a:solidFill>
                <a:latin typeface="Montserrat"/>
                <a:ea typeface="Montserrat"/>
                <a:cs typeface="Montserrat"/>
                <a:sym typeface="Montserrat"/>
              </a:rPr>
              <a:t>Disinformation </a:t>
            </a:r>
            <a:r>
              <a:rPr lang="en" sz="1500">
                <a:solidFill>
                  <a:schemeClr val="lt1"/>
                </a:solidFill>
                <a:latin typeface="Montserrat"/>
                <a:ea typeface="Montserrat"/>
                <a:cs typeface="Montserrat"/>
                <a:sym typeface="Montserrat"/>
              </a:rPr>
              <a:t>- deliberately created to mislead, harm, or manipulate a person, social group, organization, or country</a:t>
            </a:r>
            <a:endParaRPr sz="1500">
              <a:solidFill>
                <a:schemeClr val="lt1"/>
              </a:solidFill>
              <a:latin typeface="Montserrat"/>
              <a:ea typeface="Montserrat"/>
              <a:cs typeface="Montserrat"/>
              <a:sym typeface="Montserrat"/>
            </a:endParaRPr>
          </a:p>
          <a:p>
            <a:pPr marL="457200" lvl="0" indent="-323850" algn="l" rtl="0">
              <a:spcBef>
                <a:spcPts val="0"/>
              </a:spcBef>
              <a:spcAft>
                <a:spcPts val="0"/>
              </a:spcAft>
              <a:buClr>
                <a:schemeClr val="lt1"/>
              </a:buClr>
              <a:buSzPts val="1500"/>
              <a:buFont typeface="Montserrat"/>
              <a:buChar char="●"/>
            </a:pPr>
            <a:r>
              <a:rPr lang="en" sz="1500" b="1">
                <a:solidFill>
                  <a:schemeClr val="lt1"/>
                </a:solidFill>
                <a:latin typeface="Montserrat"/>
                <a:ea typeface="Montserrat"/>
                <a:cs typeface="Montserrat"/>
                <a:sym typeface="Montserrat"/>
              </a:rPr>
              <a:t>Malinformation </a:t>
            </a:r>
            <a:r>
              <a:rPr lang="en" sz="1500">
                <a:solidFill>
                  <a:schemeClr val="lt1"/>
                </a:solidFill>
                <a:latin typeface="Montserrat"/>
                <a:ea typeface="Montserrat"/>
                <a:cs typeface="Montserrat"/>
                <a:sym typeface="Montserrat"/>
              </a:rPr>
              <a:t>- based on fact, but used out of context to mislead, harm, or manipulate</a:t>
            </a:r>
            <a:endParaRPr sz="1500">
              <a:solidFill>
                <a:schemeClr val="lt1"/>
              </a:solidFill>
              <a:latin typeface="Montserrat"/>
              <a:ea typeface="Montserrat"/>
              <a:cs typeface="Montserrat"/>
              <a:sym typeface="Montserrat"/>
            </a:endParaRPr>
          </a:p>
          <a:p>
            <a:pPr marL="457200" lvl="0" indent="-323850" algn="l" rtl="0">
              <a:spcBef>
                <a:spcPts val="0"/>
              </a:spcBef>
              <a:spcAft>
                <a:spcPts val="0"/>
              </a:spcAft>
              <a:buClr>
                <a:schemeClr val="lt1"/>
              </a:buClr>
              <a:buSzPts val="1500"/>
              <a:buFont typeface="Montserrat"/>
              <a:buChar char="●"/>
            </a:pPr>
            <a:r>
              <a:rPr lang="en" sz="1500" b="1">
                <a:solidFill>
                  <a:schemeClr val="lt1"/>
                </a:solidFill>
                <a:latin typeface="Montserrat"/>
                <a:ea typeface="Montserrat"/>
                <a:cs typeface="Montserrat"/>
                <a:sym typeface="Montserrat"/>
              </a:rPr>
              <a:t>Topic </a:t>
            </a:r>
            <a:r>
              <a:rPr lang="en" sz="1500">
                <a:solidFill>
                  <a:schemeClr val="lt1"/>
                </a:solidFill>
                <a:latin typeface="Montserrat"/>
                <a:ea typeface="Montserrat"/>
                <a:cs typeface="Montserrat"/>
                <a:sym typeface="Montserrat"/>
              </a:rPr>
              <a:t>- the broader subject defining the information environment (ex. Midterm Elections)</a:t>
            </a:r>
            <a:endParaRPr sz="1500">
              <a:solidFill>
                <a:schemeClr val="lt1"/>
              </a:solidFill>
              <a:latin typeface="Montserrat"/>
              <a:ea typeface="Montserrat"/>
              <a:cs typeface="Montserrat"/>
              <a:sym typeface="Montserrat"/>
            </a:endParaRPr>
          </a:p>
          <a:p>
            <a:pPr marL="457200" lvl="0" indent="-323850" algn="l" rtl="0">
              <a:spcBef>
                <a:spcPts val="0"/>
              </a:spcBef>
              <a:spcAft>
                <a:spcPts val="0"/>
              </a:spcAft>
              <a:buClr>
                <a:schemeClr val="lt1"/>
              </a:buClr>
              <a:buSzPts val="1500"/>
              <a:buFont typeface="Montserrat"/>
              <a:buChar char="●"/>
            </a:pPr>
            <a:r>
              <a:rPr lang="en" sz="1500" b="1">
                <a:solidFill>
                  <a:schemeClr val="lt1"/>
                </a:solidFill>
                <a:latin typeface="Montserrat"/>
                <a:ea typeface="Montserrat"/>
                <a:cs typeface="Montserrat"/>
                <a:sym typeface="Montserrat"/>
              </a:rPr>
              <a:t>Theme </a:t>
            </a:r>
            <a:r>
              <a:rPr lang="en" sz="1500">
                <a:solidFill>
                  <a:schemeClr val="lt1"/>
                </a:solidFill>
                <a:latin typeface="Montserrat"/>
                <a:ea typeface="Montserrat"/>
                <a:cs typeface="Montserrat"/>
                <a:sym typeface="Montserrat"/>
              </a:rPr>
              <a:t>- subtopics or categories of discourse (ex. Mail-in ballots)</a:t>
            </a:r>
            <a:endParaRPr sz="1500">
              <a:solidFill>
                <a:schemeClr val="lt1"/>
              </a:solidFill>
              <a:latin typeface="Montserrat"/>
              <a:ea typeface="Montserrat"/>
              <a:cs typeface="Montserrat"/>
              <a:sym typeface="Montserrat"/>
            </a:endParaRPr>
          </a:p>
          <a:p>
            <a:pPr marL="457200" lvl="0" indent="-323850" algn="l" rtl="0">
              <a:spcBef>
                <a:spcPts val="0"/>
              </a:spcBef>
              <a:spcAft>
                <a:spcPts val="0"/>
              </a:spcAft>
              <a:buClr>
                <a:schemeClr val="lt1"/>
              </a:buClr>
              <a:buSzPts val="1500"/>
              <a:buFont typeface="Montserrat"/>
              <a:buChar char="●"/>
            </a:pPr>
            <a:r>
              <a:rPr lang="en" sz="1500" b="1">
                <a:solidFill>
                  <a:schemeClr val="lt1"/>
                </a:solidFill>
                <a:latin typeface="Montserrat"/>
                <a:ea typeface="Montserrat"/>
                <a:cs typeface="Montserrat"/>
                <a:sym typeface="Montserrat"/>
              </a:rPr>
              <a:t>Narrative </a:t>
            </a:r>
            <a:r>
              <a:rPr lang="en" sz="1500">
                <a:solidFill>
                  <a:schemeClr val="lt1"/>
                </a:solidFill>
                <a:latin typeface="Montserrat"/>
                <a:ea typeface="Montserrat"/>
                <a:cs typeface="Montserrat"/>
                <a:sym typeface="Montserrat"/>
              </a:rPr>
              <a:t>- at least more than one piece of content that shares a similar rhetorical objective (ex. County clerks are using mail-in ballots to steal elections)</a:t>
            </a:r>
            <a:endParaRPr sz="1500">
              <a:solidFill>
                <a:schemeClr val="lt1"/>
              </a:solidFill>
              <a:latin typeface="Montserrat"/>
              <a:ea typeface="Montserrat"/>
              <a:cs typeface="Montserrat"/>
              <a:sym typeface="Montserrat"/>
            </a:endParaRPr>
          </a:p>
          <a:p>
            <a:pPr marL="457200" lvl="0" indent="-323850" algn="l" rtl="0">
              <a:spcBef>
                <a:spcPts val="0"/>
              </a:spcBef>
              <a:spcAft>
                <a:spcPts val="0"/>
              </a:spcAft>
              <a:buClr>
                <a:schemeClr val="lt1"/>
              </a:buClr>
              <a:buSzPts val="1500"/>
              <a:buFont typeface="Montserrat"/>
              <a:buChar char="●"/>
            </a:pPr>
            <a:r>
              <a:rPr lang="en" sz="1500" b="1">
                <a:solidFill>
                  <a:schemeClr val="lt1"/>
                </a:solidFill>
                <a:latin typeface="Montserrat"/>
                <a:ea typeface="Montserrat"/>
                <a:cs typeface="Montserrat"/>
                <a:sym typeface="Montserrat"/>
              </a:rPr>
              <a:t>Voter Fraud</a:t>
            </a:r>
            <a:r>
              <a:rPr lang="en" sz="1500">
                <a:solidFill>
                  <a:schemeClr val="lt1"/>
                </a:solidFill>
                <a:latin typeface="Montserrat"/>
                <a:ea typeface="Montserrat"/>
                <a:cs typeface="Montserrat"/>
                <a:sym typeface="Montserrat"/>
              </a:rPr>
              <a:t> - unlawful voting by individuals (ex. voting more than once)</a:t>
            </a:r>
            <a:endParaRPr sz="1500">
              <a:solidFill>
                <a:schemeClr val="lt1"/>
              </a:solidFill>
              <a:latin typeface="Montserrat"/>
              <a:ea typeface="Montserrat"/>
              <a:cs typeface="Montserrat"/>
              <a:sym typeface="Montserrat"/>
            </a:endParaRPr>
          </a:p>
          <a:p>
            <a:pPr marL="457200" lvl="0" indent="-323850" algn="l" rtl="0">
              <a:spcBef>
                <a:spcPts val="0"/>
              </a:spcBef>
              <a:spcAft>
                <a:spcPts val="0"/>
              </a:spcAft>
              <a:buClr>
                <a:schemeClr val="lt1"/>
              </a:buClr>
              <a:buSzPts val="1500"/>
              <a:buFont typeface="Montserrat"/>
              <a:buChar char="●"/>
            </a:pPr>
            <a:r>
              <a:rPr lang="en" sz="1500" b="1">
                <a:solidFill>
                  <a:schemeClr val="lt1"/>
                </a:solidFill>
                <a:latin typeface="Montserrat"/>
                <a:ea typeface="Montserrat"/>
                <a:cs typeface="Montserrat"/>
                <a:sym typeface="Montserrat"/>
              </a:rPr>
              <a:t>Election Fraud</a:t>
            </a:r>
            <a:r>
              <a:rPr lang="en" sz="1500">
                <a:solidFill>
                  <a:schemeClr val="lt1"/>
                </a:solidFill>
                <a:latin typeface="Montserrat"/>
                <a:ea typeface="Montserrat"/>
                <a:cs typeface="Montserrat"/>
                <a:sym typeface="Montserrat"/>
              </a:rPr>
              <a:t> - unlawful actions that undermine election integrity (ex. tampering with official election materials)</a:t>
            </a:r>
            <a:endParaRPr sz="1500">
              <a:solidFill>
                <a:schemeClr val="lt1"/>
              </a:solidFill>
              <a:latin typeface="Montserrat"/>
              <a:ea typeface="Montserrat"/>
              <a:cs typeface="Montserrat"/>
              <a:sym typeface="Montserrat"/>
            </a:endParaRPr>
          </a:p>
        </p:txBody>
      </p:sp>
      <p:sp>
        <p:nvSpPr>
          <p:cNvPr id="289" name="Google Shape;289;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33</a:t>
            </a:fld>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311700" y="126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MDM Narratives</a:t>
            </a:r>
            <a:endParaRPr sz="2420" b="1">
              <a:solidFill>
                <a:schemeClr val="lt1"/>
              </a:solidFill>
              <a:latin typeface="Merriweather"/>
              <a:ea typeface="Merriweather"/>
              <a:cs typeface="Merriweather"/>
              <a:sym typeface="Merriweather"/>
            </a:endParaRPr>
          </a:p>
        </p:txBody>
      </p:sp>
      <p:graphicFrame>
        <p:nvGraphicFramePr>
          <p:cNvPr id="49" name="Google Shape;49;p8"/>
          <p:cNvGraphicFramePr/>
          <p:nvPr/>
        </p:nvGraphicFramePr>
        <p:xfrm>
          <a:off x="424749" y="558050"/>
          <a:ext cx="8407550" cy="4316325"/>
        </p:xfrm>
        <a:graphic>
          <a:graphicData uri="http://schemas.openxmlformats.org/drawingml/2006/table">
            <a:tbl>
              <a:tblPr>
                <a:noFill/>
                <a:tableStyleId>{01F4431D-853E-42D7-A9D6-6DA8754BE969}</a:tableStyleId>
              </a:tblPr>
              <a:tblGrid>
                <a:gridCol w="1282400">
                  <a:extLst>
                    <a:ext uri="{9D8B030D-6E8A-4147-A177-3AD203B41FA5}">
                      <a16:colId xmlns:a16="http://schemas.microsoft.com/office/drawing/2014/main" val="20000"/>
                    </a:ext>
                  </a:extLst>
                </a:gridCol>
                <a:gridCol w="3149300">
                  <a:extLst>
                    <a:ext uri="{9D8B030D-6E8A-4147-A177-3AD203B41FA5}">
                      <a16:colId xmlns:a16="http://schemas.microsoft.com/office/drawing/2014/main" val="20001"/>
                    </a:ext>
                  </a:extLst>
                </a:gridCol>
                <a:gridCol w="817025">
                  <a:extLst>
                    <a:ext uri="{9D8B030D-6E8A-4147-A177-3AD203B41FA5}">
                      <a16:colId xmlns:a16="http://schemas.microsoft.com/office/drawing/2014/main" val="20002"/>
                    </a:ext>
                  </a:extLst>
                </a:gridCol>
                <a:gridCol w="1611125">
                  <a:extLst>
                    <a:ext uri="{9D8B030D-6E8A-4147-A177-3AD203B41FA5}">
                      <a16:colId xmlns:a16="http://schemas.microsoft.com/office/drawing/2014/main" val="20003"/>
                    </a:ext>
                  </a:extLst>
                </a:gridCol>
                <a:gridCol w="1547700">
                  <a:extLst>
                    <a:ext uri="{9D8B030D-6E8A-4147-A177-3AD203B41FA5}">
                      <a16:colId xmlns:a16="http://schemas.microsoft.com/office/drawing/2014/main" val="20004"/>
                    </a:ext>
                  </a:extLst>
                </a:gridCol>
              </a:tblGrid>
              <a:tr h="780675">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Narrative</a:t>
                      </a:r>
                      <a:endParaRPr sz="1200" b="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Description</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Risk Level</a:t>
                      </a:r>
                      <a:endParaRPr sz="1200" b="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Recommended Countermeasure</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Recommended</a:t>
                      </a:r>
                      <a:r>
                        <a:rPr lang="en" sz="1200" b="1">
                          <a:solidFill>
                            <a:srgbClr val="00FF00"/>
                          </a:solidFill>
                          <a:latin typeface="Montserrat"/>
                          <a:ea typeface="Montserrat"/>
                          <a:cs typeface="Montserrat"/>
                          <a:sym typeface="Montserrat"/>
                        </a:rPr>
                        <a:t> </a:t>
                      </a:r>
                      <a:r>
                        <a:rPr lang="en" sz="1200" b="1">
                          <a:solidFill>
                            <a:srgbClr val="FFFFFF"/>
                          </a:solidFill>
                          <a:latin typeface="Montserrat"/>
                          <a:ea typeface="Montserrat"/>
                          <a:cs typeface="Montserrat"/>
                          <a:sym typeface="Montserrat"/>
                        </a:rPr>
                        <a:t>Countermeasure Details</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extLst>
                  <a:ext uri="{0D108BD9-81ED-4DB2-BD59-A6C34878D82A}">
                    <a16:rowId xmlns:a16="http://schemas.microsoft.com/office/drawing/2014/main" val="10000"/>
                  </a:ext>
                </a:extLst>
              </a:tr>
              <a:tr h="3163675">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1. </a:t>
                      </a:r>
                      <a:r>
                        <a:rPr lang="en" sz="1100">
                          <a:solidFill>
                            <a:schemeClr val="lt1"/>
                          </a:solidFill>
                          <a:latin typeface="Montserrat"/>
                          <a:ea typeface="Montserrat"/>
                          <a:cs typeface="Montserrat"/>
                          <a:sym typeface="Montserrat"/>
                        </a:rPr>
                        <a:t>Election officials will commit election fraud to prevent Republican candidates from winning.</a:t>
                      </a:r>
                      <a:endParaRPr sz="1100">
                        <a:solidFill>
                          <a:schemeClr val="lt1"/>
                        </a:solidFill>
                        <a:latin typeface="Montserrat"/>
                        <a:ea typeface="Montserrat"/>
                        <a:cs typeface="Montserrat"/>
                        <a:sym typeface="Montserrat"/>
                      </a:endParaRPr>
                    </a:p>
                    <a:p>
                      <a:pPr marL="0" lvl="0" indent="0" algn="l" rtl="0">
                        <a:spcBef>
                          <a:spcPts val="0"/>
                        </a:spcBef>
                        <a:spcAft>
                          <a:spcPts val="0"/>
                        </a:spcAft>
                        <a:buNone/>
                      </a:pP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Users on Twitter, Gettr, and in the comments sections on Gateway Pundit articles about the Oregon gubernatorial election claimed that election officials will</a:t>
                      </a:r>
                      <a:r>
                        <a:rPr lang="en" sz="1100">
                          <a:solidFill>
                            <a:srgbClr val="F62459"/>
                          </a:solidFill>
                          <a:latin typeface="Montserrat"/>
                          <a:ea typeface="Montserrat"/>
                          <a:cs typeface="Montserrat"/>
                          <a:sym typeface="Montserrat"/>
                        </a:rPr>
                        <a:t> </a:t>
                      </a:r>
                      <a:r>
                        <a:rPr lang="en" sz="1100">
                          <a:solidFill>
                            <a:schemeClr val="lt1"/>
                          </a:solidFill>
                          <a:latin typeface="Montserrat"/>
                          <a:ea typeface="Montserrat"/>
                          <a:cs typeface="Montserrat"/>
                          <a:sym typeface="Montserrat"/>
                        </a:rPr>
                        <a:t>commit election fraud to prevent Republican candidates from winning. Users claimed that the people who count votes have more influence than voters themselves, implying that election officials will alter votes. Some users also claimed that election officials will face negative ramifications if Republicans win. One user specifically referred to Multnomah County officials as “election-rigging fascists”.</a:t>
                      </a: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This narrative could negatively impact Oregon voters’ trust in Oregon’s electoral procedures and outcomes and the safety of election officials.</a:t>
                      </a:r>
                      <a:endParaRPr sz="1100">
                        <a:solidFill>
                          <a:schemeClr val="lt1"/>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High</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Public Messaging</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Provide public messaging about measures that help prevent election fraud.</a:t>
                      </a:r>
                      <a:r>
                        <a:rPr lang="en" sz="1100" strike="sngStrike">
                          <a:solidFill>
                            <a:schemeClr val="lt1"/>
                          </a:solidFill>
                          <a:latin typeface="Montserrat"/>
                          <a:ea typeface="Montserrat"/>
                          <a:cs typeface="Montserrat"/>
                          <a:sym typeface="Montserrat"/>
                        </a:rPr>
                        <a:t> </a:t>
                      </a:r>
                      <a:endParaRPr sz="1100" strike="sngStrike">
                        <a:solidFill>
                          <a:schemeClr val="lt1"/>
                        </a:solidFill>
                        <a:highlight>
                          <a:srgbClr val="9FC5E8"/>
                        </a:highlight>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0" name="Google Shape;5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4</a:t>
            </a:fld>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311700" y="126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MDM Narratives</a:t>
            </a:r>
            <a:endParaRPr sz="2420" b="1">
              <a:solidFill>
                <a:schemeClr val="lt1"/>
              </a:solidFill>
              <a:latin typeface="Merriweather"/>
              <a:ea typeface="Merriweather"/>
              <a:cs typeface="Merriweather"/>
              <a:sym typeface="Merriweather"/>
            </a:endParaRPr>
          </a:p>
        </p:txBody>
      </p:sp>
      <p:graphicFrame>
        <p:nvGraphicFramePr>
          <p:cNvPr id="56" name="Google Shape;56;p9"/>
          <p:cNvGraphicFramePr/>
          <p:nvPr/>
        </p:nvGraphicFramePr>
        <p:xfrm>
          <a:off x="424749" y="558050"/>
          <a:ext cx="8407550" cy="3944350"/>
        </p:xfrm>
        <a:graphic>
          <a:graphicData uri="http://schemas.openxmlformats.org/drawingml/2006/table">
            <a:tbl>
              <a:tblPr>
                <a:noFill/>
                <a:tableStyleId>{01F4431D-853E-42D7-A9D6-6DA8754BE969}</a:tableStyleId>
              </a:tblPr>
              <a:tblGrid>
                <a:gridCol w="1282400">
                  <a:extLst>
                    <a:ext uri="{9D8B030D-6E8A-4147-A177-3AD203B41FA5}">
                      <a16:colId xmlns:a16="http://schemas.microsoft.com/office/drawing/2014/main" val="20000"/>
                    </a:ext>
                  </a:extLst>
                </a:gridCol>
                <a:gridCol w="3149300">
                  <a:extLst>
                    <a:ext uri="{9D8B030D-6E8A-4147-A177-3AD203B41FA5}">
                      <a16:colId xmlns:a16="http://schemas.microsoft.com/office/drawing/2014/main" val="20001"/>
                    </a:ext>
                  </a:extLst>
                </a:gridCol>
                <a:gridCol w="817025">
                  <a:extLst>
                    <a:ext uri="{9D8B030D-6E8A-4147-A177-3AD203B41FA5}">
                      <a16:colId xmlns:a16="http://schemas.microsoft.com/office/drawing/2014/main" val="20002"/>
                    </a:ext>
                  </a:extLst>
                </a:gridCol>
                <a:gridCol w="1611125">
                  <a:extLst>
                    <a:ext uri="{9D8B030D-6E8A-4147-A177-3AD203B41FA5}">
                      <a16:colId xmlns:a16="http://schemas.microsoft.com/office/drawing/2014/main" val="20003"/>
                    </a:ext>
                  </a:extLst>
                </a:gridCol>
                <a:gridCol w="1547700">
                  <a:extLst>
                    <a:ext uri="{9D8B030D-6E8A-4147-A177-3AD203B41FA5}">
                      <a16:colId xmlns:a16="http://schemas.microsoft.com/office/drawing/2014/main" val="20004"/>
                    </a:ext>
                  </a:extLst>
                </a:gridCol>
              </a:tblGrid>
              <a:tr h="780675">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Narrative</a:t>
                      </a:r>
                      <a:endParaRPr sz="1200" b="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Description</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Risk Level</a:t>
                      </a:r>
                      <a:endParaRPr sz="1200" b="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Recommended Countermeasure</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Recommended</a:t>
                      </a:r>
                      <a:r>
                        <a:rPr lang="en" sz="1200" b="1">
                          <a:solidFill>
                            <a:srgbClr val="00FF00"/>
                          </a:solidFill>
                          <a:latin typeface="Montserrat"/>
                          <a:ea typeface="Montserrat"/>
                          <a:cs typeface="Montserrat"/>
                          <a:sym typeface="Montserrat"/>
                        </a:rPr>
                        <a:t> </a:t>
                      </a:r>
                      <a:r>
                        <a:rPr lang="en" sz="1200" b="1">
                          <a:solidFill>
                            <a:srgbClr val="FFFFFF"/>
                          </a:solidFill>
                          <a:latin typeface="Montserrat"/>
                          <a:ea typeface="Montserrat"/>
                          <a:cs typeface="Montserrat"/>
                          <a:sym typeface="Montserrat"/>
                        </a:rPr>
                        <a:t>Countermeasure Details</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extLst>
                  <a:ext uri="{0D108BD9-81ED-4DB2-BD59-A6C34878D82A}">
                    <a16:rowId xmlns:a16="http://schemas.microsoft.com/office/drawing/2014/main" val="10000"/>
                  </a:ext>
                </a:extLst>
              </a:tr>
              <a:tr h="3163675">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2. Future elections can’t be trusted due to the fraudulent 2020 elections. (Continuing narrative)</a:t>
                      </a: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100">
                        <a:solidFill>
                          <a:schemeClr val="lt1"/>
                        </a:solidFill>
                        <a:latin typeface="Montserrat"/>
                        <a:ea typeface="Montserrat"/>
                        <a:cs typeface="Montserrat"/>
                        <a:sym typeface="Montserrat"/>
                      </a:endParaRPr>
                    </a:p>
                    <a:p>
                      <a:pPr marL="0" lvl="0" indent="0" algn="l" rtl="0">
                        <a:spcBef>
                          <a:spcPts val="0"/>
                        </a:spcBef>
                        <a:spcAft>
                          <a:spcPts val="0"/>
                        </a:spcAft>
                        <a:buClr>
                          <a:srgbClr val="000000"/>
                        </a:buClr>
                        <a:buSzPts val="1100"/>
                        <a:buFont typeface="Arial"/>
                        <a:buNone/>
                      </a:pPr>
                      <a:endParaRPr sz="1100">
                        <a:solidFill>
                          <a:srgbClr val="FFFFFF"/>
                        </a:solidFill>
                        <a:latin typeface="Montserrat"/>
                        <a:ea typeface="Montserrat"/>
                        <a:cs typeface="Montserrat"/>
                        <a:sym typeface="Montserrat"/>
                      </a:endParaRPr>
                    </a:p>
                    <a:p>
                      <a:pPr marL="0" lvl="0" indent="0" algn="l" rtl="0">
                        <a:spcBef>
                          <a:spcPts val="0"/>
                        </a:spcBef>
                        <a:spcAft>
                          <a:spcPts val="0"/>
                        </a:spcAft>
                        <a:buNone/>
                      </a:pPr>
                      <a:endParaRPr sz="1100" strike="sngStrike">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Users on Twitter, Facebook, Telegram, Gettr, and in the comments sections on Gateway Pundit articles about the Oregon gubernatorial election expressed that they don’t trust future elections’ results. Several users claimed that Democrats will cheat in future elections and one user suggested that Republicans should therefore also cheat. This narrative originated from national-level discourse. This narrative increased to high risk this reporting period (previously medium risk) due to increased dissemination.</a:t>
                      </a: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This narrative could negatively impact Oregon voters’ trust in election procedures and results.</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High</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Public Messaging </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Provide public messaging about Oregon historically holding free and fair elections.</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7" name="Google Shape;5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5</a:t>
            </a:fld>
            <a:endParaRPr>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311700" y="126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MDM Narratives</a:t>
            </a:r>
            <a:endParaRPr sz="2420" b="1">
              <a:solidFill>
                <a:schemeClr val="lt1"/>
              </a:solidFill>
              <a:latin typeface="Merriweather"/>
              <a:ea typeface="Merriweather"/>
              <a:cs typeface="Merriweather"/>
              <a:sym typeface="Merriweather"/>
            </a:endParaRPr>
          </a:p>
        </p:txBody>
      </p:sp>
      <p:graphicFrame>
        <p:nvGraphicFramePr>
          <p:cNvPr id="63" name="Google Shape;63;p10"/>
          <p:cNvGraphicFramePr/>
          <p:nvPr/>
        </p:nvGraphicFramePr>
        <p:xfrm>
          <a:off x="424749" y="558050"/>
          <a:ext cx="8407550" cy="3981045"/>
        </p:xfrm>
        <a:graphic>
          <a:graphicData uri="http://schemas.openxmlformats.org/drawingml/2006/table">
            <a:tbl>
              <a:tblPr>
                <a:noFill/>
                <a:tableStyleId>{01F4431D-853E-42D7-A9D6-6DA8754BE969}</a:tableStyleId>
              </a:tblPr>
              <a:tblGrid>
                <a:gridCol w="1282400">
                  <a:extLst>
                    <a:ext uri="{9D8B030D-6E8A-4147-A177-3AD203B41FA5}">
                      <a16:colId xmlns:a16="http://schemas.microsoft.com/office/drawing/2014/main" val="20000"/>
                    </a:ext>
                  </a:extLst>
                </a:gridCol>
                <a:gridCol w="3149300">
                  <a:extLst>
                    <a:ext uri="{9D8B030D-6E8A-4147-A177-3AD203B41FA5}">
                      <a16:colId xmlns:a16="http://schemas.microsoft.com/office/drawing/2014/main" val="20001"/>
                    </a:ext>
                  </a:extLst>
                </a:gridCol>
                <a:gridCol w="817025">
                  <a:extLst>
                    <a:ext uri="{9D8B030D-6E8A-4147-A177-3AD203B41FA5}">
                      <a16:colId xmlns:a16="http://schemas.microsoft.com/office/drawing/2014/main" val="20002"/>
                    </a:ext>
                  </a:extLst>
                </a:gridCol>
                <a:gridCol w="1611125">
                  <a:extLst>
                    <a:ext uri="{9D8B030D-6E8A-4147-A177-3AD203B41FA5}">
                      <a16:colId xmlns:a16="http://schemas.microsoft.com/office/drawing/2014/main" val="20003"/>
                    </a:ext>
                  </a:extLst>
                </a:gridCol>
                <a:gridCol w="1547700">
                  <a:extLst>
                    <a:ext uri="{9D8B030D-6E8A-4147-A177-3AD203B41FA5}">
                      <a16:colId xmlns:a16="http://schemas.microsoft.com/office/drawing/2014/main" val="20004"/>
                    </a:ext>
                  </a:extLst>
                </a:gridCol>
              </a:tblGrid>
              <a:tr h="780675">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Narrative</a:t>
                      </a:r>
                      <a:endParaRPr sz="1200" b="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Description</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Risk Level</a:t>
                      </a:r>
                      <a:endParaRPr sz="1200" b="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Recommended Countermeasure</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Recommended</a:t>
                      </a:r>
                      <a:r>
                        <a:rPr lang="en" sz="1200" b="1">
                          <a:solidFill>
                            <a:srgbClr val="00FF00"/>
                          </a:solidFill>
                          <a:latin typeface="Montserrat"/>
                          <a:ea typeface="Montserrat"/>
                          <a:cs typeface="Montserrat"/>
                          <a:sym typeface="Montserrat"/>
                        </a:rPr>
                        <a:t> </a:t>
                      </a:r>
                      <a:r>
                        <a:rPr lang="en" sz="1200" b="1">
                          <a:solidFill>
                            <a:srgbClr val="FFFFFF"/>
                          </a:solidFill>
                          <a:latin typeface="Montserrat"/>
                          <a:ea typeface="Montserrat"/>
                          <a:cs typeface="Montserrat"/>
                          <a:sym typeface="Montserrat"/>
                        </a:rPr>
                        <a:t>Countermeasure Details</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extLst>
                  <a:ext uri="{0D108BD9-81ED-4DB2-BD59-A6C34878D82A}">
                    <a16:rowId xmlns:a16="http://schemas.microsoft.com/office/drawing/2014/main" val="10000"/>
                  </a:ext>
                </a:extLst>
              </a:tr>
              <a:tr h="3163675">
                <a:tc>
                  <a:txBody>
                    <a:bodyPr/>
                    <a:lstStyle/>
                    <a:p>
                      <a:pPr marL="0" lvl="0" indent="0" algn="l" rtl="0">
                        <a:spcBef>
                          <a:spcPts val="0"/>
                        </a:spcBef>
                        <a:spcAft>
                          <a:spcPts val="0"/>
                        </a:spcAft>
                        <a:buClr>
                          <a:srgbClr val="000000"/>
                        </a:buClr>
                        <a:buSzPts val="1100"/>
                        <a:buFont typeface="Arial"/>
                        <a:buNone/>
                      </a:pPr>
                      <a:r>
                        <a:rPr lang="en" sz="1100">
                          <a:solidFill>
                            <a:srgbClr val="FFFFFF"/>
                          </a:solidFill>
                          <a:latin typeface="Montserrat"/>
                          <a:ea typeface="Montserrat"/>
                          <a:cs typeface="Montserrat"/>
                          <a:sym typeface="Montserrat"/>
                        </a:rPr>
                        <a:t>3. Election fraud has been happening in Oregon for decades. (Continuing narrative)</a:t>
                      </a:r>
                      <a:endParaRPr sz="1100">
                        <a:solidFill>
                          <a:srgbClr val="FFFFFF"/>
                        </a:solidFill>
                        <a:latin typeface="Montserrat"/>
                        <a:ea typeface="Montserrat"/>
                        <a:cs typeface="Montserrat"/>
                        <a:sym typeface="Montserrat"/>
                      </a:endParaRPr>
                    </a:p>
                    <a:p>
                      <a:pPr marL="0" lvl="0" indent="0" algn="l" rtl="0">
                        <a:spcBef>
                          <a:spcPts val="0"/>
                        </a:spcBef>
                        <a:spcAft>
                          <a:spcPts val="0"/>
                        </a:spcAft>
                        <a:buNone/>
                      </a:pP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rgbClr val="000000"/>
                        </a:buClr>
                        <a:buSzPts val="1100"/>
                        <a:buFont typeface="Arial"/>
                        <a:buNone/>
                      </a:pPr>
                      <a:r>
                        <a:rPr lang="en" sz="1100">
                          <a:solidFill>
                            <a:srgbClr val="FFFFFF"/>
                          </a:solidFill>
                          <a:latin typeface="Montserrat"/>
                          <a:ea typeface="Montserrat"/>
                          <a:cs typeface="Montserrat"/>
                          <a:sym typeface="Montserrat"/>
                        </a:rPr>
                        <a:t>Users on Twitter, Facebook, and in the comments sections on Gateway Pundit articles about the Oregon </a:t>
                      </a:r>
                      <a:r>
                        <a:rPr lang="en" sz="1100">
                          <a:solidFill>
                            <a:schemeClr val="lt1"/>
                          </a:solidFill>
                          <a:latin typeface="Montserrat"/>
                          <a:ea typeface="Montserrat"/>
                          <a:cs typeface="Montserrat"/>
                          <a:sym typeface="Montserrat"/>
                        </a:rPr>
                        <a:t>gubernatorial election</a:t>
                      </a:r>
                      <a:r>
                        <a:rPr lang="en" sz="1100">
                          <a:solidFill>
                            <a:srgbClr val="FFFFFF"/>
                          </a:solidFill>
                          <a:latin typeface="Montserrat"/>
                          <a:ea typeface="Montserrat"/>
                          <a:cs typeface="Montserrat"/>
                          <a:sym typeface="Montserrat"/>
                        </a:rPr>
                        <a:t> claimed that there has been election fraud in Oregon since the state switched to mail-in voting. They claimed that the prevalence of Democrat</a:t>
                      </a:r>
                      <a:r>
                        <a:rPr lang="en" sz="1100">
                          <a:solidFill>
                            <a:schemeClr val="lt1"/>
                          </a:solidFill>
                          <a:latin typeface="Montserrat"/>
                          <a:ea typeface="Montserrat"/>
                          <a:cs typeface="Montserrat"/>
                          <a:sym typeface="Montserrat"/>
                        </a:rPr>
                        <a:t>s</a:t>
                      </a:r>
                      <a:r>
                        <a:rPr lang="en" sz="1100">
                          <a:solidFill>
                            <a:srgbClr val="FFFFFF"/>
                          </a:solidFill>
                          <a:latin typeface="Montserrat"/>
                          <a:ea typeface="Montserrat"/>
                          <a:cs typeface="Montserrat"/>
                          <a:sym typeface="Montserrat"/>
                        </a:rPr>
                        <a:t> and lack of Republican winners is evidence of voter and election fraud. </a:t>
                      </a:r>
                      <a:r>
                        <a:rPr lang="en" sz="1100">
                          <a:solidFill>
                            <a:schemeClr val="lt1"/>
                          </a:solidFill>
                          <a:latin typeface="Montserrat"/>
                          <a:ea typeface="Montserrat"/>
                          <a:cs typeface="Montserrat"/>
                          <a:sym typeface="Montserrat"/>
                        </a:rPr>
                        <a:t>This narrative originated from national-level discourse about voter and election fraud. This narrative increased to high risk this reporting period (previously low) due to increased dissemination.</a:t>
                      </a:r>
                      <a:endParaRPr sz="1100">
                        <a:solidFill>
                          <a:srgbClr val="FFFFFF"/>
                        </a:solidFill>
                        <a:latin typeface="Montserrat"/>
                        <a:ea typeface="Montserrat"/>
                        <a:cs typeface="Montserrat"/>
                        <a:sym typeface="Montserrat"/>
                      </a:endParaRPr>
                    </a:p>
                    <a:p>
                      <a:pPr marL="0" lvl="0" indent="0" algn="l" rtl="0">
                        <a:spcBef>
                          <a:spcPts val="0"/>
                        </a:spcBef>
                        <a:spcAft>
                          <a:spcPts val="0"/>
                        </a:spcAft>
                        <a:buClr>
                          <a:srgbClr val="000000"/>
                        </a:buClr>
                        <a:buSzPts val="1100"/>
                        <a:buFont typeface="Arial"/>
                        <a:buNone/>
                      </a:pPr>
                      <a:endParaRPr sz="1100">
                        <a:solidFill>
                          <a:srgbClr val="FFFFFF"/>
                        </a:solidFill>
                        <a:latin typeface="Montserrat"/>
                        <a:ea typeface="Montserrat"/>
                        <a:cs typeface="Montserrat"/>
                        <a:sym typeface="Montserrat"/>
                      </a:endParaRPr>
                    </a:p>
                    <a:p>
                      <a:pPr marL="0" lvl="0" indent="0" algn="l" rtl="0">
                        <a:spcBef>
                          <a:spcPts val="0"/>
                        </a:spcBef>
                        <a:spcAft>
                          <a:spcPts val="0"/>
                        </a:spcAft>
                        <a:buNone/>
                      </a:pPr>
                      <a:r>
                        <a:rPr lang="en" sz="1100">
                          <a:solidFill>
                            <a:srgbClr val="FFFFFF"/>
                          </a:solidFill>
                          <a:latin typeface="Montserrat"/>
                          <a:ea typeface="Montserrat"/>
                          <a:cs typeface="Montserrat"/>
                          <a:sym typeface="Montserrat"/>
                        </a:rPr>
                        <a:t>This narrative could negatively impact </a:t>
                      </a:r>
                      <a:r>
                        <a:rPr lang="en" sz="1100">
                          <a:solidFill>
                            <a:schemeClr val="lt1"/>
                          </a:solidFill>
                          <a:latin typeface="Montserrat"/>
                          <a:ea typeface="Montserrat"/>
                          <a:cs typeface="Montserrat"/>
                          <a:sym typeface="Montserrat"/>
                        </a:rPr>
                        <a:t>Oregon voters’ </a:t>
                      </a:r>
                      <a:r>
                        <a:rPr lang="en" sz="1100">
                          <a:solidFill>
                            <a:srgbClr val="FFFFFF"/>
                          </a:solidFill>
                          <a:latin typeface="Montserrat"/>
                          <a:ea typeface="Montserrat"/>
                          <a:cs typeface="Montserrat"/>
                          <a:sym typeface="Montserrat"/>
                        </a:rPr>
                        <a:t>trust in the outcomes of elections.</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High</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Public Messaging </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Provide messaging about Oregon historically holding free and fair elections. </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64" name="Google Shape;6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
        <p:nvSpPr>
          <p:cNvPr id="65" name="Google Shape;6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6</a:t>
            </a:fld>
            <a:endParaRPr>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311700" y="126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MDM Narratives</a:t>
            </a:r>
            <a:endParaRPr sz="2420" b="1">
              <a:solidFill>
                <a:schemeClr val="lt1"/>
              </a:solidFill>
              <a:latin typeface="Merriweather"/>
              <a:ea typeface="Merriweather"/>
              <a:cs typeface="Merriweather"/>
              <a:sym typeface="Merriweather"/>
            </a:endParaRPr>
          </a:p>
        </p:txBody>
      </p:sp>
      <p:graphicFrame>
        <p:nvGraphicFramePr>
          <p:cNvPr id="71" name="Google Shape;71;p11"/>
          <p:cNvGraphicFramePr/>
          <p:nvPr/>
        </p:nvGraphicFramePr>
        <p:xfrm>
          <a:off x="424749" y="558050"/>
          <a:ext cx="8407550" cy="3944350"/>
        </p:xfrm>
        <a:graphic>
          <a:graphicData uri="http://schemas.openxmlformats.org/drawingml/2006/table">
            <a:tbl>
              <a:tblPr>
                <a:noFill/>
                <a:tableStyleId>{01F4431D-853E-42D7-A9D6-6DA8754BE969}</a:tableStyleId>
              </a:tblPr>
              <a:tblGrid>
                <a:gridCol w="1282400">
                  <a:extLst>
                    <a:ext uri="{9D8B030D-6E8A-4147-A177-3AD203B41FA5}">
                      <a16:colId xmlns:a16="http://schemas.microsoft.com/office/drawing/2014/main" val="20000"/>
                    </a:ext>
                  </a:extLst>
                </a:gridCol>
                <a:gridCol w="3149300">
                  <a:extLst>
                    <a:ext uri="{9D8B030D-6E8A-4147-A177-3AD203B41FA5}">
                      <a16:colId xmlns:a16="http://schemas.microsoft.com/office/drawing/2014/main" val="20001"/>
                    </a:ext>
                  </a:extLst>
                </a:gridCol>
                <a:gridCol w="817025">
                  <a:extLst>
                    <a:ext uri="{9D8B030D-6E8A-4147-A177-3AD203B41FA5}">
                      <a16:colId xmlns:a16="http://schemas.microsoft.com/office/drawing/2014/main" val="20002"/>
                    </a:ext>
                  </a:extLst>
                </a:gridCol>
                <a:gridCol w="1611125">
                  <a:extLst>
                    <a:ext uri="{9D8B030D-6E8A-4147-A177-3AD203B41FA5}">
                      <a16:colId xmlns:a16="http://schemas.microsoft.com/office/drawing/2014/main" val="20003"/>
                    </a:ext>
                  </a:extLst>
                </a:gridCol>
                <a:gridCol w="1547700">
                  <a:extLst>
                    <a:ext uri="{9D8B030D-6E8A-4147-A177-3AD203B41FA5}">
                      <a16:colId xmlns:a16="http://schemas.microsoft.com/office/drawing/2014/main" val="20004"/>
                    </a:ext>
                  </a:extLst>
                </a:gridCol>
              </a:tblGrid>
              <a:tr h="780675">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Narrative</a:t>
                      </a:r>
                      <a:endParaRPr sz="1200" b="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Description</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Risk Level</a:t>
                      </a:r>
                      <a:endParaRPr sz="1200" b="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Recommended Countermeasure</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Recommended</a:t>
                      </a:r>
                      <a:r>
                        <a:rPr lang="en" sz="1200" b="1">
                          <a:solidFill>
                            <a:srgbClr val="00FF00"/>
                          </a:solidFill>
                          <a:latin typeface="Montserrat"/>
                          <a:ea typeface="Montserrat"/>
                          <a:cs typeface="Montserrat"/>
                          <a:sym typeface="Montserrat"/>
                        </a:rPr>
                        <a:t> </a:t>
                      </a:r>
                      <a:r>
                        <a:rPr lang="en" sz="1200" b="1">
                          <a:solidFill>
                            <a:srgbClr val="FFFFFF"/>
                          </a:solidFill>
                          <a:latin typeface="Montserrat"/>
                          <a:ea typeface="Montserrat"/>
                          <a:cs typeface="Montserrat"/>
                          <a:sym typeface="Montserrat"/>
                        </a:rPr>
                        <a:t>Countermeasure Details</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extLst>
                  <a:ext uri="{0D108BD9-81ED-4DB2-BD59-A6C34878D82A}">
                    <a16:rowId xmlns:a16="http://schemas.microsoft.com/office/drawing/2014/main" val="10000"/>
                  </a:ext>
                </a:extLst>
              </a:tr>
              <a:tr h="3163675">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4. Mail-in ballots are used to commit</a:t>
                      </a:r>
                      <a:r>
                        <a:rPr lang="en" sz="1100" strike="sngStrike">
                          <a:solidFill>
                            <a:schemeClr val="lt1"/>
                          </a:solidFill>
                          <a:latin typeface="Montserrat"/>
                          <a:ea typeface="Montserrat"/>
                          <a:cs typeface="Montserrat"/>
                          <a:sym typeface="Montserrat"/>
                        </a:rPr>
                        <a:t> </a:t>
                      </a:r>
                      <a:r>
                        <a:rPr lang="en" sz="1100">
                          <a:solidFill>
                            <a:schemeClr val="lt1"/>
                          </a:solidFill>
                          <a:latin typeface="Montserrat"/>
                          <a:ea typeface="Montserrat"/>
                          <a:cs typeface="Montserrat"/>
                          <a:sym typeface="Montserrat"/>
                        </a:rPr>
                        <a:t>voter and election fraud in Oregon. (Continuing narrative)</a:t>
                      </a: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100">
                        <a:solidFill>
                          <a:schemeClr val="lt1"/>
                        </a:solidFill>
                        <a:latin typeface="Montserrat"/>
                        <a:ea typeface="Montserrat"/>
                        <a:cs typeface="Montserrat"/>
                        <a:sym typeface="Montserrat"/>
                      </a:endParaRPr>
                    </a:p>
                    <a:p>
                      <a:pPr marL="0" lvl="0" indent="0" algn="l" rtl="0">
                        <a:spcBef>
                          <a:spcPts val="0"/>
                        </a:spcBef>
                        <a:spcAft>
                          <a:spcPts val="0"/>
                        </a:spcAft>
                        <a:buClr>
                          <a:srgbClr val="000000"/>
                        </a:buClr>
                        <a:buSzPts val="1100"/>
                        <a:buFont typeface="Arial"/>
                        <a:buNone/>
                      </a:pPr>
                      <a:endParaRPr sz="1100">
                        <a:solidFill>
                          <a:srgbClr val="FFFFFF"/>
                        </a:solidFill>
                        <a:latin typeface="Montserrat"/>
                        <a:ea typeface="Montserrat"/>
                        <a:cs typeface="Montserrat"/>
                        <a:sym typeface="Montserrat"/>
                      </a:endParaRPr>
                    </a:p>
                    <a:p>
                      <a:pPr marL="0" lvl="0" indent="0" algn="l" rtl="0">
                        <a:spcBef>
                          <a:spcPts val="0"/>
                        </a:spcBef>
                        <a:spcAft>
                          <a:spcPts val="0"/>
                        </a:spcAft>
                        <a:buNone/>
                      </a:pPr>
                      <a:endParaRPr sz="1100" strike="sngStrike">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Users on Twitter, Facebook, Telegram, Getter,, and in the comments sections on Gateway Pundit articles about the Oregon gubernatorial election claimed that mail-in ballots are used to commit voter and election fraud in Oregon. One user suggested that voter fraud is more likely through automatic voter registration when Oregonians get their drivers’ license because ineligible voters receive mail-in ballots.</a:t>
                      </a: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This narrative could decrease Oregon voters’ confidence in the legitimacy of mail-in ballots as an election procedure.</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High</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Public Messaging </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Provide</a:t>
                      </a:r>
                      <a:r>
                        <a:rPr lang="en" sz="1100">
                          <a:solidFill>
                            <a:srgbClr val="F62459"/>
                          </a:solidFill>
                          <a:latin typeface="Montserrat"/>
                          <a:ea typeface="Montserrat"/>
                          <a:cs typeface="Montserrat"/>
                          <a:sym typeface="Montserrat"/>
                        </a:rPr>
                        <a:t> </a:t>
                      </a:r>
                      <a:r>
                        <a:rPr lang="en" sz="1100">
                          <a:solidFill>
                            <a:schemeClr val="lt1"/>
                          </a:solidFill>
                          <a:latin typeface="Montserrat"/>
                          <a:ea typeface="Montserrat"/>
                          <a:cs typeface="Montserrat"/>
                          <a:sym typeface="Montserrat"/>
                        </a:rPr>
                        <a:t>messaging about measures that help prevent election fraud via mail-in ballots.</a:t>
                      </a: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100">
                        <a:solidFill>
                          <a:schemeClr val="lt1"/>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2" name="Google Shape;7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7</a:t>
            </a:fld>
            <a:endParaRPr>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311700" y="126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MDM Narratives</a:t>
            </a:r>
            <a:endParaRPr sz="2420" b="1">
              <a:solidFill>
                <a:schemeClr val="lt1"/>
              </a:solidFill>
              <a:latin typeface="Merriweather"/>
              <a:ea typeface="Merriweather"/>
              <a:cs typeface="Merriweather"/>
              <a:sym typeface="Merriweather"/>
            </a:endParaRPr>
          </a:p>
        </p:txBody>
      </p:sp>
      <p:graphicFrame>
        <p:nvGraphicFramePr>
          <p:cNvPr id="78" name="Google Shape;78;p12"/>
          <p:cNvGraphicFramePr/>
          <p:nvPr/>
        </p:nvGraphicFramePr>
        <p:xfrm>
          <a:off x="424749" y="558050"/>
          <a:ext cx="8407550" cy="3944350"/>
        </p:xfrm>
        <a:graphic>
          <a:graphicData uri="http://schemas.openxmlformats.org/drawingml/2006/table">
            <a:tbl>
              <a:tblPr>
                <a:noFill/>
                <a:tableStyleId>{01F4431D-853E-42D7-A9D6-6DA8754BE969}</a:tableStyleId>
              </a:tblPr>
              <a:tblGrid>
                <a:gridCol w="1282400">
                  <a:extLst>
                    <a:ext uri="{9D8B030D-6E8A-4147-A177-3AD203B41FA5}">
                      <a16:colId xmlns:a16="http://schemas.microsoft.com/office/drawing/2014/main" val="20000"/>
                    </a:ext>
                  </a:extLst>
                </a:gridCol>
                <a:gridCol w="3149300">
                  <a:extLst>
                    <a:ext uri="{9D8B030D-6E8A-4147-A177-3AD203B41FA5}">
                      <a16:colId xmlns:a16="http://schemas.microsoft.com/office/drawing/2014/main" val="20001"/>
                    </a:ext>
                  </a:extLst>
                </a:gridCol>
                <a:gridCol w="817025">
                  <a:extLst>
                    <a:ext uri="{9D8B030D-6E8A-4147-A177-3AD203B41FA5}">
                      <a16:colId xmlns:a16="http://schemas.microsoft.com/office/drawing/2014/main" val="20002"/>
                    </a:ext>
                  </a:extLst>
                </a:gridCol>
                <a:gridCol w="1611125">
                  <a:extLst>
                    <a:ext uri="{9D8B030D-6E8A-4147-A177-3AD203B41FA5}">
                      <a16:colId xmlns:a16="http://schemas.microsoft.com/office/drawing/2014/main" val="20003"/>
                    </a:ext>
                  </a:extLst>
                </a:gridCol>
                <a:gridCol w="1547700">
                  <a:extLst>
                    <a:ext uri="{9D8B030D-6E8A-4147-A177-3AD203B41FA5}">
                      <a16:colId xmlns:a16="http://schemas.microsoft.com/office/drawing/2014/main" val="20004"/>
                    </a:ext>
                  </a:extLst>
                </a:gridCol>
              </a:tblGrid>
              <a:tr h="780675">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Narrative</a:t>
                      </a:r>
                      <a:endParaRPr sz="1200" b="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Description</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Risk Level</a:t>
                      </a:r>
                      <a:endParaRPr sz="1200" b="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Recommended Countermeasure</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Recommended</a:t>
                      </a:r>
                      <a:r>
                        <a:rPr lang="en" sz="1200" b="1">
                          <a:solidFill>
                            <a:srgbClr val="00FF00"/>
                          </a:solidFill>
                          <a:latin typeface="Montserrat"/>
                          <a:ea typeface="Montserrat"/>
                          <a:cs typeface="Montserrat"/>
                          <a:sym typeface="Montserrat"/>
                        </a:rPr>
                        <a:t> </a:t>
                      </a:r>
                      <a:r>
                        <a:rPr lang="en" sz="1200" b="1">
                          <a:solidFill>
                            <a:srgbClr val="FFFFFF"/>
                          </a:solidFill>
                          <a:latin typeface="Montserrat"/>
                          <a:ea typeface="Montserrat"/>
                          <a:cs typeface="Montserrat"/>
                          <a:sym typeface="Montserrat"/>
                        </a:rPr>
                        <a:t>Countermeasure Details</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extLst>
                  <a:ext uri="{0D108BD9-81ED-4DB2-BD59-A6C34878D82A}">
                    <a16:rowId xmlns:a16="http://schemas.microsoft.com/office/drawing/2014/main" val="10000"/>
                  </a:ext>
                </a:extLst>
              </a:tr>
              <a:tr h="3163675">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5. People should not trust voting machines because they enable election fraud. (Continuing narrative)</a:t>
                      </a: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100">
                        <a:solidFill>
                          <a:schemeClr val="lt1"/>
                        </a:solidFill>
                        <a:latin typeface="Montserrat"/>
                        <a:ea typeface="Montserrat"/>
                        <a:cs typeface="Montserrat"/>
                        <a:sym typeface="Montserrat"/>
                      </a:endParaRPr>
                    </a:p>
                    <a:p>
                      <a:pPr marL="0" lvl="0" indent="0" algn="l" rtl="0">
                        <a:spcBef>
                          <a:spcPts val="0"/>
                        </a:spcBef>
                        <a:spcAft>
                          <a:spcPts val="0"/>
                        </a:spcAft>
                        <a:buClr>
                          <a:srgbClr val="000000"/>
                        </a:buClr>
                        <a:buSzPts val="1100"/>
                        <a:buFont typeface="Arial"/>
                        <a:buNone/>
                      </a:pPr>
                      <a:endParaRPr sz="1100">
                        <a:solidFill>
                          <a:srgbClr val="FFFFFF"/>
                        </a:solidFill>
                        <a:latin typeface="Montserrat"/>
                        <a:ea typeface="Montserrat"/>
                        <a:cs typeface="Montserrat"/>
                        <a:sym typeface="Montserrat"/>
                      </a:endParaRPr>
                    </a:p>
                    <a:p>
                      <a:pPr marL="0" lvl="0" indent="0" algn="l" rtl="0">
                        <a:spcBef>
                          <a:spcPts val="0"/>
                        </a:spcBef>
                        <a:spcAft>
                          <a:spcPts val="0"/>
                        </a:spcAft>
                        <a:buNone/>
                      </a:pPr>
                      <a:endParaRPr sz="1100" strike="sngStrike">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Users on Twitter, Telegram, Gettr, and in the comments sections on Gateway Pundit articles about the Oregon gubernatorial election claimed that Dominion voting machines use flawed tabulation processes and will alter</a:t>
                      </a:r>
                      <a:r>
                        <a:rPr lang="en" sz="1100">
                          <a:solidFill>
                            <a:srgbClr val="F62459"/>
                          </a:solidFill>
                          <a:latin typeface="Montserrat"/>
                          <a:ea typeface="Montserrat"/>
                          <a:cs typeface="Montserrat"/>
                          <a:sym typeface="Montserrat"/>
                        </a:rPr>
                        <a:t> </a:t>
                      </a:r>
                      <a:r>
                        <a:rPr lang="en" sz="1100">
                          <a:solidFill>
                            <a:schemeClr val="lt1"/>
                          </a:solidFill>
                          <a:latin typeface="Montserrat"/>
                          <a:ea typeface="Montserrat"/>
                          <a:cs typeface="Montserrat"/>
                          <a:sym typeface="Montserrat"/>
                        </a:rPr>
                        <a:t>votes in favor of Democrats. This narrative originated from national-level discourse and was amplified by users that self-identify as being from Oregon or contain “Oregon” in their social media handle.</a:t>
                      </a: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This narrative could negatively impact Oregon voters’ trust in Oregon’s electoral procedures and outcomes. </a:t>
                      </a: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High</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Public Messaging </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Provide public messaging about measures that help prevent election fraud via voting machines.</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9" name="Google Shape;7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8</a:t>
            </a:fld>
            <a:endParaRPr>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311700" y="126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20" b="1">
                <a:solidFill>
                  <a:schemeClr val="lt1"/>
                </a:solidFill>
                <a:latin typeface="Merriweather"/>
                <a:ea typeface="Merriweather"/>
                <a:cs typeface="Merriweather"/>
                <a:sym typeface="Merriweather"/>
              </a:rPr>
              <a:t>MDM Narratives</a:t>
            </a:r>
            <a:endParaRPr sz="2420" b="1">
              <a:solidFill>
                <a:schemeClr val="lt1"/>
              </a:solidFill>
              <a:latin typeface="Merriweather"/>
              <a:ea typeface="Merriweather"/>
              <a:cs typeface="Merriweather"/>
              <a:sym typeface="Merriweather"/>
            </a:endParaRPr>
          </a:p>
        </p:txBody>
      </p:sp>
      <p:graphicFrame>
        <p:nvGraphicFramePr>
          <p:cNvPr id="85" name="Google Shape;85;p13"/>
          <p:cNvGraphicFramePr/>
          <p:nvPr/>
        </p:nvGraphicFramePr>
        <p:xfrm>
          <a:off x="424749" y="558050"/>
          <a:ext cx="8407550" cy="4483965"/>
        </p:xfrm>
        <a:graphic>
          <a:graphicData uri="http://schemas.openxmlformats.org/drawingml/2006/table">
            <a:tbl>
              <a:tblPr>
                <a:noFill/>
                <a:tableStyleId>{01F4431D-853E-42D7-A9D6-6DA8754BE969}</a:tableStyleId>
              </a:tblPr>
              <a:tblGrid>
                <a:gridCol w="1282400">
                  <a:extLst>
                    <a:ext uri="{9D8B030D-6E8A-4147-A177-3AD203B41FA5}">
                      <a16:colId xmlns:a16="http://schemas.microsoft.com/office/drawing/2014/main" val="20000"/>
                    </a:ext>
                  </a:extLst>
                </a:gridCol>
                <a:gridCol w="3149300">
                  <a:extLst>
                    <a:ext uri="{9D8B030D-6E8A-4147-A177-3AD203B41FA5}">
                      <a16:colId xmlns:a16="http://schemas.microsoft.com/office/drawing/2014/main" val="20001"/>
                    </a:ext>
                  </a:extLst>
                </a:gridCol>
                <a:gridCol w="817025">
                  <a:extLst>
                    <a:ext uri="{9D8B030D-6E8A-4147-A177-3AD203B41FA5}">
                      <a16:colId xmlns:a16="http://schemas.microsoft.com/office/drawing/2014/main" val="20002"/>
                    </a:ext>
                  </a:extLst>
                </a:gridCol>
                <a:gridCol w="1611125">
                  <a:extLst>
                    <a:ext uri="{9D8B030D-6E8A-4147-A177-3AD203B41FA5}">
                      <a16:colId xmlns:a16="http://schemas.microsoft.com/office/drawing/2014/main" val="20003"/>
                    </a:ext>
                  </a:extLst>
                </a:gridCol>
                <a:gridCol w="1547700">
                  <a:extLst>
                    <a:ext uri="{9D8B030D-6E8A-4147-A177-3AD203B41FA5}">
                      <a16:colId xmlns:a16="http://schemas.microsoft.com/office/drawing/2014/main" val="20004"/>
                    </a:ext>
                  </a:extLst>
                </a:gridCol>
              </a:tblGrid>
              <a:tr h="780675">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Narrative</a:t>
                      </a:r>
                      <a:endParaRPr sz="1200" b="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Description</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Risk Level</a:t>
                      </a:r>
                      <a:endParaRPr sz="1200" b="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Recommended Countermeasure</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tc>
                  <a:txBody>
                    <a:bodyPr/>
                    <a:lstStyle/>
                    <a:p>
                      <a:pPr marL="0" lvl="0" indent="0" algn="l" rtl="0">
                        <a:spcBef>
                          <a:spcPts val="0"/>
                        </a:spcBef>
                        <a:spcAft>
                          <a:spcPts val="0"/>
                        </a:spcAft>
                        <a:buNone/>
                      </a:pPr>
                      <a:r>
                        <a:rPr lang="en" sz="1200" b="1">
                          <a:solidFill>
                            <a:srgbClr val="FFFFFF"/>
                          </a:solidFill>
                          <a:latin typeface="Montserrat"/>
                          <a:ea typeface="Montserrat"/>
                          <a:cs typeface="Montserrat"/>
                          <a:sym typeface="Montserrat"/>
                        </a:rPr>
                        <a:t>Recommended</a:t>
                      </a:r>
                      <a:r>
                        <a:rPr lang="en" sz="1200" b="1">
                          <a:solidFill>
                            <a:srgbClr val="00FF00"/>
                          </a:solidFill>
                          <a:latin typeface="Montserrat"/>
                          <a:ea typeface="Montserrat"/>
                          <a:cs typeface="Montserrat"/>
                          <a:sym typeface="Montserrat"/>
                        </a:rPr>
                        <a:t> </a:t>
                      </a:r>
                      <a:r>
                        <a:rPr lang="en" sz="1200" b="1">
                          <a:solidFill>
                            <a:srgbClr val="FFFFFF"/>
                          </a:solidFill>
                          <a:latin typeface="Montserrat"/>
                          <a:ea typeface="Montserrat"/>
                          <a:cs typeface="Montserrat"/>
                          <a:sym typeface="Montserrat"/>
                        </a:rPr>
                        <a:t>Countermeasure Details</a:t>
                      </a:r>
                      <a:endParaRPr sz="1200" i="1">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F62459"/>
                    </a:solidFill>
                  </a:tcPr>
                </a:tc>
                <a:extLst>
                  <a:ext uri="{0D108BD9-81ED-4DB2-BD59-A6C34878D82A}">
                    <a16:rowId xmlns:a16="http://schemas.microsoft.com/office/drawing/2014/main" val="10000"/>
                  </a:ext>
                </a:extLst>
              </a:tr>
              <a:tr h="3163675">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6. </a:t>
                      </a:r>
                      <a:r>
                        <a:rPr lang="en" sz="1100">
                          <a:solidFill>
                            <a:schemeClr val="lt1"/>
                          </a:solidFill>
                          <a:latin typeface="Montserrat"/>
                          <a:ea typeface="Montserrat"/>
                          <a:cs typeface="Montserrat"/>
                          <a:sym typeface="Montserrat"/>
                        </a:rPr>
                        <a:t>Oregon's elections are being controlled by out-of-state individuals through campaign donations. (Continuing narrative)</a:t>
                      </a:r>
                      <a:endParaRPr sz="1100">
                        <a:solidFill>
                          <a:schemeClr val="lt1"/>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Users on Twitter and Facebook implied that Oregon’s elections are being controlled by money from out-of-state individuals and companies (ex. George Soros, Mark Zuckerberg, and Apple). Some accused Oregon US Senator Jeff Merkley of receiving “dark money” donations. All posts within this narrative were replies to posts by</a:t>
                      </a:r>
                      <a:r>
                        <a:rPr lang="en" sz="1100">
                          <a:solidFill>
                            <a:srgbClr val="F62459"/>
                          </a:solidFill>
                          <a:latin typeface="Montserrat"/>
                          <a:ea typeface="Montserrat"/>
                          <a:cs typeface="Montserrat"/>
                          <a:sym typeface="Montserrat"/>
                        </a:rPr>
                        <a:t> </a:t>
                      </a:r>
                      <a:r>
                        <a:rPr lang="en" sz="1100">
                          <a:solidFill>
                            <a:schemeClr val="lt1"/>
                          </a:solidFill>
                          <a:latin typeface="Montserrat"/>
                          <a:ea typeface="Montserrat"/>
                          <a:cs typeface="Montserrat"/>
                          <a:sym typeface="Montserrat"/>
                        </a:rPr>
                        <a:t>Oregon US Senator Jeff Merkley expressing support for the DISCLOSE Act to get “dark money” out of elections. New York Times, Politico, and CNN articles about “dark money” donations to Democrats amplified this narrative. This narrative increased to high risk this reporting period (previously low risk) due to increased dissemination.</a:t>
                      </a: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100">
                        <a:solidFill>
                          <a:schemeClr val="lt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This narrative could decrease Oregon voters’ confidence in the outcomes of elections.</a:t>
                      </a:r>
                      <a:endParaRPr sz="1100">
                        <a:solidFill>
                          <a:schemeClr val="lt1"/>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High</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None/>
                      </a:pPr>
                      <a:r>
                        <a:rPr lang="en" sz="1100">
                          <a:solidFill>
                            <a:srgbClr val="FFFFFF"/>
                          </a:solidFill>
                          <a:latin typeface="Montserrat"/>
                          <a:ea typeface="Montserrat"/>
                          <a:cs typeface="Montserrat"/>
                          <a:sym typeface="Montserrat"/>
                        </a:rPr>
                        <a:t>Monitor</a:t>
                      </a:r>
                      <a:endParaRPr sz="1100">
                        <a:solidFill>
                          <a:srgbClr val="FFFFFF"/>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100">
                          <a:solidFill>
                            <a:schemeClr val="lt1"/>
                          </a:solidFill>
                          <a:latin typeface="Montserrat"/>
                          <a:ea typeface="Montserrat"/>
                          <a:cs typeface="Montserrat"/>
                          <a:sym typeface="Montserrat"/>
                        </a:rPr>
                        <a:t>Do not address - continue to monitor.</a:t>
                      </a:r>
                      <a:endParaRPr sz="1100">
                        <a:solidFill>
                          <a:schemeClr val="lt1"/>
                        </a:solidFill>
                        <a:latin typeface="Montserrat"/>
                        <a:ea typeface="Montserrat"/>
                        <a:cs typeface="Montserrat"/>
                        <a:sym typeface="Montserrat"/>
                      </a:endParaRPr>
                    </a:p>
                  </a:txBody>
                  <a:tcPr marL="91425" marR="91425" marT="91425" marB="91425">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86" name="Google Shape;86;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rPr>
              <a:t>9</a:t>
            </a:fld>
            <a:endParaRPr>
              <a:solidFill>
                <a:schemeClr val="lt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182F93C53E45499EC0689ED379E5AC" ma:contentTypeVersion="15" ma:contentTypeDescription="Create a new document." ma:contentTypeScope="" ma:versionID="538b77549f951e482b8482389fc6b718">
  <xsd:schema xmlns:xsd="http://www.w3.org/2001/XMLSchema" xmlns:xs="http://www.w3.org/2001/XMLSchema" xmlns:p="http://schemas.microsoft.com/office/2006/metadata/properties" xmlns:ns2="eeaf144b-9f0f-45d8-836a-8b8d70391bbe" xmlns:ns3="ef4be1f7-fbb3-44b0-bad5-0ad0963b13bf" targetNamespace="http://schemas.microsoft.com/office/2006/metadata/properties" ma:root="true" ma:fieldsID="0c007632179e5bea174c90d202d692bf" ns2:_="" ns3:_="">
    <xsd:import namespace="eeaf144b-9f0f-45d8-836a-8b8d70391bbe"/>
    <xsd:import namespace="ef4be1f7-fbb3-44b0-bad5-0ad0963b13b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af144b-9f0f-45d8-836a-8b8d70391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bc13bb2-4050-4808-9050-3ebd68b2d7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4be1f7-fbb3-44b0-bad5-0ad0963b13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ef8a9f16-5b9e-4420-bd3e-2abdee5aa54a}" ma:internalName="TaxCatchAll" ma:showField="CatchAllData" ma:web="ef4be1f7-fbb3-44b0-bad5-0ad0963b13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f4be1f7-fbb3-44b0-bad5-0ad0963b13bf" xsi:nil="true"/>
    <lcf76f155ced4ddcb4097134ff3c332f xmlns="eeaf144b-9f0f-45d8-836a-8b8d70391bbe">
      <Terms xmlns="http://schemas.microsoft.com/office/infopath/2007/PartnerControls"/>
    </lcf76f155ced4ddcb4097134ff3c332f>
    <SharedWithUsers xmlns="ef4be1f7-fbb3-44b0-bad5-0ad0963b13bf">
      <UserInfo>
        <DisplayName/>
        <AccountId xsi:nil="true"/>
        <AccountType/>
      </UserInfo>
    </SharedWithUsers>
    <MediaLengthInSeconds xmlns="eeaf144b-9f0f-45d8-836a-8b8d70391bbe" xsi:nil="true"/>
  </documentManagement>
</p:properties>
</file>

<file path=customXml/itemProps1.xml><?xml version="1.0" encoding="utf-8"?>
<ds:datastoreItem xmlns:ds="http://schemas.openxmlformats.org/officeDocument/2006/customXml" ds:itemID="{4ADB0CBD-3FC6-4EFE-B57A-4DB8BFBDD6B2}"/>
</file>

<file path=customXml/itemProps2.xml><?xml version="1.0" encoding="utf-8"?>
<ds:datastoreItem xmlns:ds="http://schemas.openxmlformats.org/officeDocument/2006/customXml" ds:itemID="{B381E1C3-8C31-4797-A05E-6E2C97171CDC}"/>
</file>

<file path=customXml/itemProps3.xml><?xml version="1.0" encoding="utf-8"?>
<ds:datastoreItem xmlns:ds="http://schemas.openxmlformats.org/officeDocument/2006/customXml" ds:itemID="{C206FD3B-AD80-4A6E-80FC-D742A366E3AB}"/>
</file>

<file path=docProps/app.xml><?xml version="1.0" encoding="utf-8"?>
<Properties xmlns="http://schemas.openxmlformats.org/officeDocument/2006/extended-properties" xmlns:vt="http://schemas.openxmlformats.org/officeDocument/2006/docPropsVTypes">
  <TotalTime>0</TotalTime>
  <Words>2727</Words>
  <Application>Microsoft Office PowerPoint</Application>
  <PresentationFormat>On-screen Show (16:9)</PresentationFormat>
  <Paragraphs>331</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Merriweather</vt:lpstr>
      <vt:lpstr>Arial</vt:lpstr>
      <vt:lpstr>Montserrat</vt:lpstr>
      <vt:lpstr>Simple Light</vt:lpstr>
      <vt:lpstr>Weekly Report: MDM Narratives</vt:lpstr>
      <vt:lpstr>Executive Summary</vt:lpstr>
      <vt:lpstr>National Trends &amp; Developments</vt:lpstr>
      <vt:lpstr>MDM Narratives</vt:lpstr>
      <vt:lpstr>MDM Narratives</vt:lpstr>
      <vt:lpstr>MDM Narratives</vt:lpstr>
      <vt:lpstr>MDM Narratives</vt:lpstr>
      <vt:lpstr>MDM Narratives</vt:lpstr>
      <vt:lpstr>MDM Narratives</vt:lpstr>
      <vt:lpstr>MDM Narratives</vt:lpstr>
      <vt:lpstr>MDM Narratives</vt:lpstr>
      <vt:lpstr>MDM Narratives</vt:lpstr>
      <vt:lpstr>MDM Narratives</vt:lpstr>
      <vt:lpstr>MDM Narratives</vt:lpstr>
      <vt:lpstr>Appendix A: Screenshots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Narrative 8: Oregon’s mail-in ballots are not anonymous because they contain QR codes/unique identifiers.</vt:lpstr>
      <vt:lpstr>PowerPoint Presentation</vt:lpstr>
      <vt:lpstr>PowerPoint Presentation</vt:lpstr>
      <vt:lpstr>PowerPoint Presentation</vt:lpstr>
      <vt:lpstr>Appendix B:  Existing MDM Narratives</vt:lpstr>
      <vt:lpstr>Existing MDM Narratives</vt:lpstr>
      <vt:lpstr>Existing MDM Narratives</vt:lpstr>
      <vt:lpstr>Existing MDM Narratives</vt:lpstr>
      <vt:lpstr>Existing MDM Narratives</vt:lpstr>
      <vt:lpstr>Appendix C: Definitions</vt:lpstr>
      <vt:lpstr>Definitions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Weekly Report: MDM Narratives</dc:title>
  <dc:creator>Alex Nelson</dc:creator>
  <cp:lastModifiedBy>Alex Nelson</cp:lastModifiedBy>
  <cp:revision>1</cp:revision>
  <dcterms:modified xsi:type="dcterms:W3CDTF">2022-09-29T21:01:30Z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0x01010049182F93C53E45499EC0689ED379E5AC</vt:lpwstr>
  </property>
  <property fmtid="{D5CDD505-2E9C-101B-9397-08002B2CF9AE}" pid="3" name="Order">
    <vt:r8>3082100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