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1"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Merriweather" panose="00000500000000000000" pitchFamily="2"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8CC8DB-3960-4E85-B7DE-81A75C728B5C}">
  <a:tblStyle styleId="{C38CC8DB-3960-4E85-B7DE-81A75C728B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2b8504a8c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2b8504a8c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b8504a8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b8504a8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75c6b008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75c6b008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4763ea8f59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4763ea8f5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f1c0474ea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f1c0474ea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75c6b0089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75c6b0089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b8504a8c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b8504a8c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b8504a8c2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2b8504a8c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b8504a8c2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b8504a8c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b8504a8c2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2b8504a8c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543a618a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1543a618a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2b8504a8c2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2b8504a8c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deea23fa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fdeea23fa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f7b1b8028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f7b1b802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f7b1b802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f7b1b802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6804571e31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6804571e31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4763ea8f59_9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4763ea8f59_9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6adc06446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6adc0644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4763ea8f59_9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4763ea8f59_9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fec22ab675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fec22ab67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4763ea8f59_9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4763ea8f59_9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153fc68967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153fc6896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6804571e31_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6804571e31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6adc06446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6adc0644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4763ea8f59_5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4763ea8f59_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deea23fa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fdeea23f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6f6974d8ec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6f6974d8ec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6adc06446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6adc06446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49af0192a2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49af0192a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75d614e5d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75d614e5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75c6b0089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75c6b0089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76e37d15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76e37d15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1pPr>
            <a:lvl2pPr lvl="1">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2pPr>
            <a:lvl3pPr lvl="2">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3pPr>
            <a:lvl4pPr lvl="3">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4pPr>
            <a:lvl5pPr lvl="4">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5pPr>
            <a:lvl6pPr lvl="5">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6pPr>
            <a:lvl7pPr lvl="6">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7pPr>
            <a:lvl8pPr lvl="7">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8pPr>
            <a:lvl9pPr lvl="8">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1" name="Google Shape;21;p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5">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EdwardCenter1/status/1582394065362223104"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Boo_Frog/status/158238428877058457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pjsplace2000/status/1582918325998612481"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t.me/southernoregonfirs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Charlot49852372/status/158360401567770624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twitter.com/sp_redelectric/status/158359226300304179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TheBigBilly69/status/1583275962929938432"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facebook.com/oregonelections/videos/298844339145377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eepemichael/status/1583443583927214081"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twitter.com/raftoregon/status/158175664497888051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me/ORAuditCha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twitter.com/StopThe04480902/status/158278531987463372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StephjMoo/status/1583134441136095233"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twitter.com/FBIinformant37/status/158315210274205286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5"/>
          <p:cNvSpPr txBox="1">
            <a:spLocks noGrp="1"/>
          </p:cNvSpPr>
          <p:nvPr>
            <p:ph type="ctrTitle"/>
          </p:nvPr>
        </p:nvSpPr>
        <p:spPr>
          <a:xfrm>
            <a:off x="464108" y="1198850"/>
            <a:ext cx="8520600" cy="1200600"/>
          </a:xfrm>
          <a:prstGeom prst="rect">
            <a:avLst/>
          </a:prstGeom>
        </p:spPr>
        <p:txBody>
          <a:bodyPr spcFirstLastPara="1" wrap="square" lIns="0" tIns="0" rIns="0" bIns="0" anchor="b" anchorCtr="0">
            <a:spAutoFit/>
          </a:bodyPr>
          <a:lstStyle/>
          <a:p>
            <a:pPr marL="0" lvl="0" indent="0" algn="l" rtl="0">
              <a:spcBef>
                <a:spcPts val="0"/>
              </a:spcBef>
              <a:spcAft>
                <a:spcPts val="0"/>
              </a:spcAft>
              <a:buNone/>
            </a:pPr>
            <a:r>
              <a:rPr lang="en" sz="3900" b="1">
                <a:solidFill>
                  <a:srgbClr val="F62459"/>
                </a:solidFill>
                <a:latin typeface="Montserrat"/>
                <a:ea typeface="Montserrat"/>
                <a:cs typeface="Montserrat"/>
                <a:sym typeface="Montserrat"/>
              </a:rPr>
              <a:t>Weekly Report:</a:t>
            </a:r>
            <a:br>
              <a:rPr lang="en" sz="3900" b="1">
                <a:solidFill>
                  <a:srgbClr val="F62459"/>
                </a:solidFill>
                <a:latin typeface="Montserrat"/>
                <a:ea typeface="Montserrat"/>
                <a:cs typeface="Montserrat"/>
                <a:sym typeface="Montserrat"/>
              </a:rPr>
            </a:br>
            <a:r>
              <a:rPr lang="en" sz="3900" b="1">
                <a:solidFill>
                  <a:srgbClr val="F62459"/>
                </a:solidFill>
                <a:latin typeface="Montserrat"/>
                <a:ea typeface="Montserrat"/>
                <a:cs typeface="Montserrat"/>
                <a:sym typeface="Montserrat"/>
              </a:rPr>
              <a:t>MDM Narratives</a:t>
            </a:r>
            <a:endParaRPr sz="3900" b="1">
              <a:solidFill>
                <a:srgbClr val="F62459"/>
              </a:solidFill>
              <a:latin typeface="Montserrat"/>
              <a:ea typeface="Montserrat"/>
              <a:cs typeface="Montserrat"/>
              <a:sym typeface="Montserrat"/>
            </a:endParaRPr>
          </a:p>
        </p:txBody>
      </p:sp>
      <p:sp>
        <p:nvSpPr>
          <p:cNvPr id="28" name="Google Shape;28;p5"/>
          <p:cNvSpPr txBox="1"/>
          <p:nvPr/>
        </p:nvSpPr>
        <p:spPr>
          <a:xfrm>
            <a:off x="387908" y="322375"/>
            <a:ext cx="2622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Montserrat"/>
                <a:ea typeface="Montserrat"/>
                <a:cs typeface="Montserrat"/>
                <a:sym typeface="Montserrat"/>
              </a:rPr>
              <a:t>Reporting Period: </a:t>
            </a:r>
            <a:endParaRPr sz="16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600" b="1">
                <a:solidFill>
                  <a:schemeClr val="lt1"/>
                </a:solidFill>
                <a:latin typeface="Montserrat"/>
                <a:ea typeface="Montserrat"/>
                <a:cs typeface="Montserrat"/>
                <a:sym typeface="Montserrat"/>
              </a:rPr>
              <a:t>10/14/22 - 10/21/22</a:t>
            </a:r>
            <a:endParaRPr sz="1600" b="1">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105" name="Google Shape;105;p14"/>
          <p:cNvGraphicFramePr/>
          <p:nvPr/>
        </p:nvGraphicFramePr>
        <p:xfrm>
          <a:off x="424749" y="558050"/>
          <a:ext cx="3000000" cy="3000000"/>
        </p:xfrm>
        <a:graphic>
          <a:graphicData uri="http://schemas.openxmlformats.org/drawingml/2006/table">
            <a:tbl>
              <a:tblPr>
                <a:noFill/>
                <a:tableStyleId>{C38CC8DB-3960-4E85-B7DE-81A75C728B5C}</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5. Mail-in ballots can’t be trusted because they are “error prone.”</a:t>
                      </a: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and Facebook claimed that mail-in ballots can’t be trusted because they are “error prone.” Users cited errors by election officials when sending out ballots during previous election cycles (ex. Clackamas County, Oregon) and this election cycle (ex. Colorado) as evidence that mail-in ballots can be fraudulent. </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decrease Oregon voters’ confidence in the legitimacy of mail-in ballots as an election procedure and in the outcomes of elections.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Low</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 messaging about how elections system errors are amended.</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6" name="Google Shape;10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112" name="Google Shape;112;p15"/>
          <p:cNvGraphicFramePr/>
          <p:nvPr/>
        </p:nvGraphicFramePr>
        <p:xfrm>
          <a:off x="424749" y="558050"/>
          <a:ext cx="3000000" cy="3000000"/>
        </p:xfrm>
        <a:graphic>
          <a:graphicData uri="http://schemas.openxmlformats.org/drawingml/2006/table">
            <a:tbl>
              <a:tblPr>
                <a:noFill/>
                <a:tableStyleId>{C38CC8DB-3960-4E85-B7DE-81A75C728B5C}</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6. People’s mail-in ballots are being filled out by others. </a:t>
                      </a: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and Telegram claimed that their mail-in ballots are being filled out for them. Some users claimed that mail-in ballots have come pre-filled, with one user specifically claiming that he saw this on the “results page” of the Oregon elections website. Another user claimed she could fill out other people’s mail-in ballots for them, implying that this is a common practice by other people.</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decrease Oregon voters’ confidence in the legitimacy of mail-in ballots as an election procedure and trust in election officials.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Low</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rgbClr val="FFFFFF"/>
                          </a:solidFill>
                          <a:latin typeface="Montserrat"/>
                          <a:ea typeface="Montserrat"/>
                          <a:cs typeface="Montserrat"/>
                          <a:sym typeface="Montserrat"/>
                        </a:rPr>
                        <a:t>Provide messaging about measures to prevent voter and election fraud via mail-in ballots.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3" name="Google Shape;11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11</a:t>
            </a:fld>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119" name="Google Shape;119;p16"/>
          <p:cNvGraphicFramePr/>
          <p:nvPr/>
        </p:nvGraphicFramePr>
        <p:xfrm>
          <a:off x="424749" y="558050"/>
          <a:ext cx="3000000" cy="3000000"/>
        </p:xfrm>
        <a:graphic>
          <a:graphicData uri="http://schemas.openxmlformats.org/drawingml/2006/table">
            <a:tbl>
              <a:tblPr>
                <a:noFill/>
                <a:tableStyleId>{C38CC8DB-3960-4E85-B7DE-81A75C728B5C}</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7. Oregonians’ votes were not counted during previous elections.</a:t>
                      </a: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claimed that their votes were not counted during previous elections (one user specified the 2020 election). They claimed that the system only notified them when their ballots were received, not that they were counted.</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decrease Oregon voters’ confidence in the legitimacy of mail-in ballots as an election procedure and in the outcomes of elections.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Low</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Monitor</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Do not address - continue to monitor.</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0" name="Google Shape;12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12</a:t>
            </a:fld>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Appendix A:</a:t>
            </a:r>
            <a:endParaRPr/>
          </a:p>
          <a:p>
            <a:pPr marL="0" lvl="0" indent="0" algn="l" rtl="0">
              <a:spcBef>
                <a:spcPts val="0"/>
              </a:spcBef>
              <a:spcAft>
                <a:spcPts val="0"/>
              </a:spcAft>
              <a:buNone/>
            </a:pPr>
            <a:r>
              <a:rPr lang="en"/>
              <a:t>Screenshots</a:t>
            </a:r>
            <a:endParaRPr/>
          </a:p>
        </p:txBody>
      </p:sp>
      <p:sp>
        <p:nvSpPr>
          <p:cNvPr id="126" name="Google Shape;12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13</a:t>
            </a:fld>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Merriweather"/>
                <a:ea typeface="Merriweather"/>
                <a:cs typeface="Merriweather"/>
                <a:sym typeface="Merriweather"/>
              </a:rPr>
              <a:t>Narrative 1: </a:t>
            </a:r>
            <a:r>
              <a:rPr lang="en" sz="1700">
                <a:solidFill>
                  <a:schemeClr val="lt1"/>
                </a:solidFill>
                <a:latin typeface="Merriweather"/>
                <a:ea typeface="Merriweather"/>
                <a:cs typeface="Merriweather"/>
                <a:sym typeface="Merriweather"/>
              </a:rPr>
              <a:t>Oregon's elections are being controlled by out-of-state individuals through campaign donations. (Continuing narrative) </a:t>
            </a:r>
            <a:endParaRPr sz="1700">
              <a:solidFill>
                <a:srgbClr val="FFFFFF"/>
              </a:solidFill>
              <a:latin typeface="Merriweather"/>
              <a:ea typeface="Merriweather"/>
              <a:cs typeface="Merriweather"/>
              <a:sym typeface="Merriweather"/>
            </a:endParaRPr>
          </a:p>
        </p:txBody>
      </p:sp>
      <p:sp>
        <p:nvSpPr>
          <p:cNvPr id="132" name="Google Shape;13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14</a:t>
            </a:fld>
            <a:endParaRPr>
              <a:solidFill>
                <a:schemeClr val="lt1"/>
              </a:solidFill>
            </a:endParaRPr>
          </a:p>
        </p:txBody>
      </p:sp>
      <p:sp>
        <p:nvSpPr>
          <p:cNvPr id="133" name="Google Shape;133;p18"/>
          <p:cNvSpPr txBox="1"/>
          <p:nvPr/>
        </p:nvSpPr>
        <p:spPr>
          <a:xfrm>
            <a:off x="6897100" y="1857750"/>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34" name="Google Shape;134;p18"/>
          <p:cNvSpPr txBox="1"/>
          <p:nvPr/>
        </p:nvSpPr>
        <p:spPr>
          <a:xfrm>
            <a:off x="6897100" y="374116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35" name="Google Shape;135;p18"/>
          <p:cNvPicPr preferRelativeResize="0"/>
          <p:nvPr/>
        </p:nvPicPr>
        <p:blipFill>
          <a:blip r:embed="rId5">
            <a:alphaModFix/>
          </a:blip>
          <a:stretch>
            <a:fillRect/>
          </a:stretch>
        </p:blipFill>
        <p:spPr>
          <a:xfrm>
            <a:off x="502750" y="1161675"/>
            <a:ext cx="6232275" cy="1596212"/>
          </a:xfrm>
          <a:prstGeom prst="rect">
            <a:avLst/>
          </a:prstGeom>
          <a:noFill/>
          <a:ln>
            <a:noFill/>
          </a:ln>
        </p:spPr>
      </p:pic>
      <p:pic>
        <p:nvPicPr>
          <p:cNvPr id="136" name="Google Shape;136;p18"/>
          <p:cNvPicPr preferRelativeResize="0"/>
          <p:nvPr/>
        </p:nvPicPr>
        <p:blipFill>
          <a:blip r:embed="rId6">
            <a:alphaModFix/>
          </a:blip>
          <a:stretch>
            <a:fillRect/>
          </a:stretch>
        </p:blipFill>
        <p:spPr>
          <a:xfrm>
            <a:off x="502750" y="3018675"/>
            <a:ext cx="6232276" cy="181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latin typeface="Merriweather"/>
                <a:ea typeface="Merriweather"/>
                <a:cs typeface="Merriweather"/>
                <a:sym typeface="Merriweather"/>
              </a:rPr>
              <a:t>Narrative 2: Oregon should eliminate mail-in ballots and hold in-person voting that requires voter ID. (Continuing narrative)</a:t>
            </a:r>
            <a:endParaRPr sz="1700">
              <a:solidFill>
                <a:srgbClr val="FFFFFF"/>
              </a:solidFill>
              <a:latin typeface="Merriweather"/>
              <a:ea typeface="Merriweather"/>
              <a:cs typeface="Merriweather"/>
              <a:sym typeface="Merriweather"/>
            </a:endParaRPr>
          </a:p>
        </p:txBody>
      </p:sp>
      <p:sp>
        <p:nvSpPr>
          <p:cNvPr id="142" name="Google Shape;14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15</a:t>
            </a:fld>
            <a:endParaRPr>
              <a:solidFill>
                <a:schemeClr val="lt1"/>
              </a:solidFill>
            </a:endParaRPr>
          </a:p>
        </p:txBody>
      </p:sp>
      <p:sp>
        <p:nvSpPr>
          <p:cNvPr id="143" name="Google Shape;143;p19"/>
          <p:cNvSpPr txBox="1"/>
          <p:nvPr/>
        </p:nvSpPr>
        <p:spPr>
          <a:xfrm>
            <a:off x="1619238" y="3581350"/>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44" name="Google Shape;144;p19"/>
          <p:cNvSpPr txBox="1"/>
          <p:nvPr/>
        </p:nvSpPr>
        <p:spPr>
          <a:xfrm>
            <a:off x="6130600" y="4538588"/>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45" name="Google Shape;145;p19"/>
          <p:cNvPicPr preferRelativeResize="0"/>
          <p:nvPr/>
        </p:nvPicPr>
        <p:blipFill>
          <a:blip r:embed="rId5">
            <a:alphaModFix/>
          </a:blip>
          <a:stretch>
            <a:fillRect/>
          </a:stretch>
        </p:blipFill>
        <p:spPr>
          <a:xfrm>
            <a:off x="455025" y="1662875"/>
            <a:ext cx="3827526" cy="1817751"/>
          </a:xfrm>
          <a:prstGeom prst="rect">
            <a:avLst/>
          </a:prstGeom>
          <a:noFill/>
          <a:ln>
            <a:noFill/>
          </a:ln>
        </p:spPr>
      </p:pic>
      <p:pic>
        <p:nvPicPr>
          <p:cNvPr id="146" name="Google Shape;146;p19"/>
          <p:cNvPicPr preferRelativeResize="0"/>
          <p:nvPr/>
        </p:nvPicPr>
        <p:blipFill>
          <a:blip r:embed="rId6">
            <a:alphaModFix/>
          </a:blip>
          <a:stretch>
            <a:fillRect/>
          </a:stretch>
        </p:blipFill>
        <p:spPr>
          <a:xfrm>
            <a:off x="5839450" y="846601"/>
            <a:ext cx="2081400" cy="369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latin typeface="Merriweather"/>
                <a:ea typeface="Merriweather"/>
                <a:cs typeface="Merriweather"/>
                <a:sym typeface="Merriweather"/>
              </a:rPr>
              <a:t>Narrative 3: The US Postmaster General should replaced for mail-in ballots to be secure. (Continuing narrative) </a:t>
            </a:r>
            <a:endParaRPr sz="1700">
              <a:solidFill>
                <a:srgbClr val="FFFFFF"/>
              </a:solidFill>
              <a:latin typeface="Merriweather"/>
              <a:ea typeface="Merriweather"/>
              <a:cs typeface="Merriweather"/>
              <a:sym typeface="Merriweather"/>
            </a:endParaRPr>
          </a:p>
        </p:txBody>
      </p:sp>
      <p:sp>
        <p:nvSpPr>
          <p:cNvPr id="152" name="Google Shape;15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16</a:t>
            </a:fld>
            <a:endParaRPr>
              <a:solidFill>
                <a:schemeClr val="lt1"/>
              </a:solidFill>
            </a:endParaRPr>
          </a:p>
        </p:txBody>
      </p:sp>
      <p:sp>
        <p:nvSpPr>
          <p:cNvPr id="153" name="Google Shape;153;p20"/>
          <p:cNvSpPr txBox="1"/>
          <p:nvPr/>
        </p:nvSpPr>
        <p:spPr>
          <a:xfrm>
            <a:off x="5438875" y="1761325"/>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54" name="Google Shape;154;p20"/>
          <p:cNvSpPr txBox="1"/>
          <p:nvPr/>
        </p:nvSpPr>
        <p:spPr>
          <a:xfrm>
            <a:off x="6468800" y="364911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55" name="Google Shape;155;p20"/>
          <p:cNvPicPr preferRelativeResize="0"/>
          <p:nvPr/>
        </p:nvPicPr>
        <p:blipFill>
          <a:blip r:embed="rId5">
            <a:alphaModFix/>
          </a:blip>
          <a:stretch>
            <a:fillRect/>
          </a:stretch>
        </p:blipFill>
        <p:spPr>
          <a:xfrm>
            <a:off x="930775" y="888200"/>
            <a:ext cx="4338951" cy="2173151"/>
          </a:xfrm>
          <a:prstGeom prst="rect">
            <a:avLst/>
          </a:prstGeom>
          <a:noFill/>
          <a:ln>
            <a:noFill/>
          </a:ln>
        </p:spPr>
      </p:pic>
      <p:pic>
        <p:nvPicPr>
          <p:cNvPr id="156" name="Google Shape;156;p20"/>
          <p:cNvPicPr preferRelativeResize="0"/>
          <p:nvPr/>
        </p:nvPicPr>
        <p:blipFill>
          <a:blip r:embed="rId6">
            <a:alphaModFix/>
          </a:blip>
          <a:stretch>
            <a:fillRect/>
          </a:stretch>
        </p:blipFill>
        <p:spPr>
          <a:xfrm>
            <a:off x="930775" y="3166676"/>
            <a:ext cx="5244375" cy="17773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latin typeface="Merriweather"/>
                <a:ea typeface="Merriweather"/>
                <a:cs typeface="Merriweather"/>
                <a:sym typeface="Merriweather"/>
              </a:rPr>
              <a:t>Narrative 4: Voter and election fraud occur through ballot harvesting. (Continuing narrative)</a:t>
            </a:r>
            <a:endParaRPr sz="1700">
              <a:solidFill>
                <a:srgbClr val="FFFFFF"/>
              </a:solidFill>
              <a:latin typeface="Merriweather"/>
              <a:ea typeface="Merriweather"/>
              <a:cs typeface="Merriweather"/>
              <a:sym typeface="Merriweather"/>
            </a:endParaRPr>
          </a:p>
        </p:txBody>
      </p:sp>
      <p:sp>
        <p:nvSpPr>
          <p:cNvPr id="162" name="Google Shape;16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17</a:t>
            </a:fld>
            <a:endParaRPr>
              <a:solidFill>
                <a:schemeClr val="lt1"/>
              </a:solidFill>
            </a:endParaRPr>
          </a:p>
        </p:txBody>
      </p:sp>
      <p:sp>
        <p:nvSpPr>
          <p:cNvPr id="163" name="Google Shape;163;p21"/>
          <p:cNvSpPr txBox="1"/>
          <p:nvPr/>
        </p:nvSpPr>
        <p:spPr>
          <a:xfrm>
            <a:off x="6867425" y="1617575"/>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64" name="Google Shape;164;p21"/>
          <p:cNvSpPr txBox="1"/>
          <p:nvPr/>
        </p:nvSpPr>
        <p:spPr>
          <a:xfrm>
            <a:off x="7472225" y="344051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65" name="Google Shape;165;p21"/>
          <p:cNvPicPr preferRelativeResize="0"/>
          <p:nvPr/>
        </p:nvPicPr>
        <p:blipFill>
          <a:blip r:embed="rId5">
            <a:alphaModFix/>
          </a:blip>
          <a:stretch>
            <a:fillRect/>
          </a:stretch>
        </p:blipFill>
        <p:spPr>
          <a:xfrm>
            <a:off x="458825" y="1225900"/>
            <a:ext cx="6317350" cy="1152650"/>
          </a:xfrm>
          <a:prstGeom prst="rect">
            <a:avLst/>
          </a:prstGeom>
          <a:noFill/>
          <a:ln>
            <a:noFill/>
          </a:ln>
        </p:spPr>
      </p:pic>
      <p:pic>
        <p:nvPicPr>
          <p:cNvPr id="166" name="Google Shape;166;p21"/>
          <p:cNvPicPr preferRelativeResize="0"/>
          <p:nvPr/>
        </p:nvPicPr>
        <p:blipFill>
          <a:blip r:embed="rId6">
            <a:alphaModFix/>
          </a:blip>
          <a:stretch>
            <a:fillRect/>
          </a:stretch>
        </p:blipFill>
        <p:spPr>
          <a:xfrm>
            <a:off x="458825" y="2879175"/>
            <a:ext cx="7013389" cy="149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latin typeface="Merriweather"/>
                <a:ea typeface="Merriweather"/>
                <a:cs typeface="Merriweather"/>
                <a:sym typeface="Merriweather"/>
              </a:rPr>
              <a:t>Narrative 5: Mail-in ballots can’t be trusted because they are “error prone.”</a:t>
            </a:r>
            <a:endParaRPr sz="1700">
              <a:solidFill>
                <a:srgbClr val="FFFFFF"/>
              </a:solidFill>
              <a:latin typeface="Merriweather"/>
              <a:ea typeface="Merriweather"/>
              <a:cs typeface="Merriweather"/>
              <a:sym typeface="Merriweather"/>
            </a:endParaRPr>
          </a:p>
        </p:txBody>
      </p:sp>
      <p:sp>
        <p:nvSpPr>
          <p:cNvPr id="172" name="Google Shape;17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18</a:t>
            </a:fld>
            <a:endParaRPr>
              <a:solidFill>
                <a:schemeClr val="lt1"/>
              </a:solidFill>
            </a:endParaRPr>
          </a:p>
        </p:txBody>
      </p:sp>
      <p:sp>
        <p:nvSpPr>
          <p:cNvPr id="173" name="Google Shape;173;p22"/>
          <p:cNvSpPr txBox="1"/>
          <p:nvPr/>
        </p:nvSpPr>
        <p:spPr>
          <a:xfrm>
            <a:off x="1623400" y="4402400"/>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74" name="Google Shape;174;p22"/>
          <p:cNvSpPr txBox="1"/>
          <p:nvPr/>
        </p:nvSpPr>
        <p:spPr>
          <a:xfrm>
            <a:off x="5849225" y="450686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75" name="Google Shape;175;p22"/>
          <p:cNvPicPr preferRelativeResize="0"/>
          <p:nvPr/>
        </p:nvPicPr>
        <p:blipFill>
          <a:blip r:embed="rId5">
            <a:alphaModFix/>
          </a:blip>
          <a:stretch>
            <a:fillRect/>
          </a:stretch>
        </p:blipFill>
        <p:spPr>
          <a:xfrm>
            <a:off x="4897550" y="815000"/>
            <a:ext cx="3835550" cy="3424600"/>
          </a:xfrm>
          <a:prstGeom prst="rect">
            <a:avLst/>
          </a:prstGeom>
          <a:noFill/>
          <a:ln>
            <a:noFill/>
          </a:ln>
        </p:spPr>
      </p:pic>
      <p:pic>
        <p:nvPicPr>
          <p:cNvPr id="176" name="Google Shape;176;p22"/>
          <p:cNvPicPr preferRelativeResize="0"/>
          <p:nvPr/>
        </p:nvPicPr>
        <p:blipFill>
          <a:blip r:embed="rId6">
            <a:alphaModFix/>
          </a:blip>
          <a:stretch>
            <a:fillRect/>
          </a:stretch>
        </p:blipFill>
        <p:spPr>
          <a:xfrm>
            <a:off x="458650" y="814988"/>
            <a:ext cx="4037818" cy="3424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latin typeface="Merriweather"/>
                <a:ea typeface="Merriweather"/>
                <a:cs typeface="Merriweather"/>
                <a:sym typeface="Merriweather"/>
              </a:rPr>
              <a:t>Narrative 6: People’s mail-in ballots are being filled out by others. </a:t>
            </a:r>
            <a:endParaRPr sz="1700">
              <a:solidFill>
                <a:srgbClr val="FFFFFF"/>
              </a:solidFill>
              <a:latin typeface="Merriweather"/>
              <a:ea typeface="Merriweather"/>
              <a:cs typeface="Merriweather"/>
              <a:sym typeface="Merriweather"/>
            </a:endParaRPr>
          </a:p>
        </p:txBody>
      </p:sp>
      <p:sp>
        <p:nvSpPr>
          <p:cNvPr id="182" name="Google Shape;18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19</a:t>
            </a:fld>
            <a:endParaRPr>
              <a:solidFill>
                <a:schemeClr val="lt1"/>
              </a:solidFill>
            </a:endParaRPr>
          </a:p>
        </p:txBody>
      </p:sp>
      <p:sp>
        <p:nvSpPr>
          <p:cNvPr id="183" name="Google Shape;183;p23"/>
          <p:cNvSpPr txBox="1"/>
          <p:nvPr/>
        </p:nvSpPr>
        <p:spPr>
          <a:xfrm>
            <a:off x="7048500" y="1627150"/>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84" name="Google Shape;184;p23"/>
          <p:cNvSpPr txBox="1"/>
          <p:nvPr/>
        </p:nvSpPr>
        <p:spPr>
          <a:xfrm>
            <a:off x="7048500" y="340376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85" name="Google Shape;185;p23"/>
          <p:cNvPicPr preferRelativeResize="0"/>
          <p:nvPr/>
        </p:nvPicPr>
        <p:blipFill>
          <a:blip r:embed="rId5">
            <a:alphaModFix/>
          </a:blip>
          <a:stretch>
            <a:fillRect/>
          </a:stretch>
        </p:blipFill>
        <p:spPr>
          <a:xfrm>
            <a:off x="454475" y="2925800"/>
            <a:ext cx="6356225" cy="1325261"/>
          </a:xfrm>
          <a:prstGeom prst="rect">
            <a:avLst/>
          </a:prstGeom>
          <a:noFill/>
          <a:ln>
            <a:noFill/>
          </a:ln>
        </p:spPr>
      </p:pic>
      <p:pic>
        <p:nvPicPr>
          <p:cNvPr id="186" name="Google Shape;186;p23"/>
          <p:cNvPicPr preferRelativeResize="0"/>
          <p:nvPr/>
        </p:nvPicPr>
        <p:blipFill>
          <a:blip r:embed="rId6">
            <a:alphaModFix/>
          </a:blip>
          <a:stretch>
            <a:fillRect/>
          </a:stretch>
        </p:blipFill>
        <p:spPr>
          <a:xfrm>
            <a:off x="454475" y="1163225"/>
            <a:ext cx="6356225" cy="14496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172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Executive Summary</a:t>
            </a:r>
            <a:endParaRPr sz="2420" b="1">
              <a:solidFill>
                <a:schemeClr val="lt1"/>
              </a:solidFill>
              <a:latin typeface="Merriweather"/>
              <a:ea typeface="Merriweather"/>
              <a:cs typeface="Merriweather"/>
              <a:sym typeface="Merriweather"/>
            </a:endParaRPr>
          </a:p>
        </p:txBody>
      </p:sp>
      <p:sp>
        <p:nvSpPr>
          <p:cNvPr id="34" name="Google Shape;34;p6"/>
          <p:cNvSpPr txBox="1"/>
          <p:nvPr/>
        </p:nvSpPr>
        <p:spPr>
          <a:xfrm>
            <a:off x="311700" y="745150"/>
            <a:ext cx="8708400" cy="3183000"/>
          </a:xfrm>
          <a:prstGeom prst="rect">
            <a:avLst/>
          </a:prstGeom>
          <a:noFill/>
          <a:ln>
            <a:noFill/>
          </a:ln>
        </p:spPr>
        <p:txBody>
          <a:bodyPr spcFirstLastPara="1" wrap="square" lIns="0" tIns="0" rIns="0" bIns="0" anchor="t" anchorCtr="0">
            <a:spAutoFit/>
          </a:bodyPr>
          <a:lstStyle/>
          <a:p>
            <a:pPr marL="457200" lvl="0" indent="-304800" algn="l" rtl="0">
              <a:lnSpc>
                <a:spcPct val="115000"/>
              </a:lnSpc>
              <a:spcBef>
                <a:spcPts val="0"/>
              </a:spcBef>
              <a:spcAft>
                <a:spcPts val="0"/>
              </a:spcAft>
              <a:buClr>
                <a:srgbClr val="FFFFFF"/>
              </a:buClr>
              <a:buSzPts val="1200"/>
              <a:buFont typeface="Montserrat"/>
              <a:buAutoNum type="arabicPeriod"/>
            </a:pPr>
            <a:r>
              <a:rPr lang="en" sz="1200" b="1">
                <a:solidFill>
                  <a:srgbClr val="FFFFFF"/>
                </a:solidFill>
                <a:latin typeface="Montserrat"/>
                <a:ea typeface="Montserrat"/>
                <a:cs typeface="Montserrat"/>
                <a:sym typeface="Montserrat"/>
              </a:rPr>
              <a:t>4 high risk potential MDM narratives</a:t>
            </a:r>
            <a:r>
              <a:rPr lang="en" sz="1200">
                <a:solidFill>
                  <a:srgbClr val="FFFFFF"/>
                </a:solidFill>
                <a:latin typeface="Montserrat"/>
                <a:ea typeface="Montserrat"/>
                <a:cs typeface="Montserrat"/>
                <a:sym typeface="Montserrat"/>
              </a:rPr>
              <a:t>:</a:t>
            </a:r>
            <a:endParaRPr sz="1100">
              <a:solidFill>
                <a:schemeClr val="lt1"/>
              </a:solidFill>
              <a:latin typeface="Montserrat"/>
              <a:ea typeface="Montserrat"/>
              <a:cs typeface="Montserrat"/>
              <a:sym typeface="Montserrat"/>
            </a:endParaRPr>
          </a:p>
          <a:p>
            <a:pPr marL="914400" lvl="1" indent="-304800" algn="l" rtl="0">
              <a:spcBef>
                <a:spcPts val="0"/>
              </a:spcBef>
              <a:spcAft>
                <a:spcPts val="0"/>
              </a:spcAft>
              <a:buClr>
                <a:schemeClr val="lt1"/>
              </a:buClr>
              <a:buSzPts val="1200"/>
              <a:buFont typeface="Montserrat"/>
              <a:buAutoNum type="alphaLcPeriod"/>
            </a:pPr>
            <a:r>
              <a:rPr lang="en" sz="1200">
                <a:solidFill>
                  <a:schemeClr val="lt1"/>
                </a:solidFill>
                <a:latin typeface="Montserrat"/>
                <a:ea typeface="Montserrat"/>
                <a:cs typeface="Montserrat"/>
                <a:sym typeface="Montserrat"/>
              </a:rPr>
              <a:t>Oregon's elections are being controlled by out-of-state individuals through campaign donations. (Continuing narrative)</a:t>
            </a:r>
            <a:endParaRPr sz="1200">
              <a:solidFill>
                <a:schemeClr val="lt1"/>
              </a:solidFill>
              <a:latin typeface="Montserrat"/>
              <a:ea typeface="Montserrat"/>
              <a:cs typeface="Montserrat"/>
              <a:sym typeface="Montserrat"/>
            </a:endParaRPr>
          </a:p>
          <a:p>
            <a:pPr marL="914400" lvl="1" indent="-304800" algn="l" rtl="0">
              <a:spcBef>
                <a:spcPts val="0"/>
              </a:spcBef>
              <a:spcAft>
                <a:spcPts val="0"/>
              </a:spcAft>
              <a:buClr>
                <a:schemeClr val="lt1"/>
              </a:buClr>
              <a:buSzPts val="1200"/>
              <a:buFont typeface="Montserrat"/>
              <a:buAutoNum type="alphaLcPeriod"/>
            </a:pPr>
            <a:r>
              <a:rPr lang="en" sz="1200">
                <a:solidFill>
                  <a:schemeClr val="lt1"/>
                </a:solidFill>
                <a:latin typeface="Montserrat"/>
                <a:ea typeface="Montserrat"/>
                <a:cs typeface="Montserrat"/>
                <a:sym typeface="Montserrat"/>
              </a:rPr>
              <a:t>Mail-in ballots are used to commit voter and election fraud in Oregon. (Continuing narrative)</a:t>
            </a:r>
            <a:endParaRPr sz="1200">
              <a:solidFill>
                <a:schemeClr val="lt1"/>
              </a:solidFill>
              <a:latin typeface="Montserrat"/>
              <a:ea typeface="Montserrat"/>
              <a:cs typeface="Montserrat"/>
              <a:sym typeface="Montserrat"/>
            </a:endParaRPr>
          </a:p>
          <a:p>
            <a:pPr marL="914400" lvl="1" indent="-304800" algn="l" rtl="0">
              <a:spcBef>
                <a:spcPts val="0"/>
              </a:spcBef>
              <a:spcAft>
                <a:spcPts val="0"/>
              </a:spcAft>
              <a:buClr>
                <a:schemeClr val="lt1"/>
              </a:buClr>
              <a:buSzPts val="1200"/>
              <a:buFont typeface="Montserrat"/>
              <a:buAutoNum type="alphaLcPeriod"/>
            </a:pPr>
            <a:r>
              <a:rPr lang="en" sz="1200">
                <a:solidFill>
                  <a:schemeClr val="lt1"/>
                </a:solidFill>
                <a:latin typeface="Montserrat"/>
                <a:ea typeface="Montserrat"/>
                <a:cs typeface="Montserrat"/>
                <a:sym typeface="Montserrat"/>
              </a:rPr>
              <a:t>Future elections can’t be trusted due to the fraudulent 2020 elections. (Continuing narrative)</a:t>
            </a:r>
            <a:endParaRPr sz="1200">
              <a:solidFill>
                <a:schemeClr val="lt1"/>
              </a:solidFill>
              <a:latin typeface="Montserrat"/>
              <a:ea typeface="Montserrat"/>
              <a:cs typeface="Montserrat"/>
              <a:sym typeface="Montserrat"/>
            </a:endParaRPr>
          </a:p>
          <a:p>
            <a:pPr marL="914400" lvl="1" indent="-311150" algn="l" rtl="0">
              <a:spcBef>
                <a:spcPts val="0"/>
              </a:spcBef>
              <a:spcAft>
                <a:spcPts val="0"/>
              </a:spcAft>
              <a:buClr>
                <a:schemeClr val="lt1"/>
              </a:buClr>
              <a:buSzPts val="1300"/>
              <a:buFont typeface="Montserrat"/>
              <a:buAutoNum type="alphaLcPeriod"/>
            </a:pPr>
            <a:r>
              <a:rPr lang="en" sz="1200">
                <a:solidFill>
                  <a:schemeClr val="lt1"/>
                </a:solidFill>
                <a:latin typeface="Montserrat"/>
                <a:ea typeface="Montserrat"/>
                <a:cs typeface="Montserrat"/>
                <a:sym typeface="Montserrat"/>
              </a:rPr>
              <a:t>Oregon should eliminate mail-in</a:t>
            </a:r>
            <a:r>
              <a:rPr lang="en" sz="1200">
                <a:solidFill>
                  <a:srgbClr val="F62459"/>
                </a:solidFill>
                <a:latin typeface="Montserrat"/>
                <a:ea typeface="Montserrat"/>
                <a:cs typeface="Montserrat"/>
                <a:sym typeface="Montserrat"/>
              </a:rPr>
              <a:t> </a:t>
            </a:r>
            <a:r>
              <a:rPr lang="en" sz="1200">
                <a:solidFill>
                  <a:schemeClr val="lt1"/>
                </a:solidFill>
                <a:latin typeface="Montserrat"/>
                <a:ea typeface="Montserrat"/>
                <a:cs typeface="Montserrat"/>
                <a:sym typeface="Montserrat"/>
              </a:rPr>
              <a:t>ballots and hold in-person voting that requires voter ID. (Continuing narrative)</a:t>
            </a:r>
            <a:endParaRPr sz="1300">
              <a:solidFill>
                <a:schemeClr val="lt1"/>
              </a:solidFill>
              <a:latin typeface="Montserrat"/>
              <a:ea typeface="Montserrat"/>
              <a:cs typeface="Montserrat"/>
              <a:sym typeface="Montserrat"/>
            </a:endParaRPr>
          </a:p>
          <a:p>
            <a:pPr marL="457200" lvl="0" indent="-304800" algn="l" rtl="0">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Users online continued discussing submitting their ballots in person. </a:t>
            </a:r>
            <a:endParaRPr sz="1200">
              <a:solidFill>
                <a:schemeClr val="lt1"/>
              </a:solidFill>
              <a:latin typeface="Montserrat"/>
              <a:ea typeface="Montserrat"/>
              <a:cs typeface="Montserrat"/>
              <a:sym typeface="Montserrat"/>
            </a:endParaRPr>
          </a:p>
          <a:p>
            <a:pPr marL="457200" lvl="0" indent="-304800" algn="l" rtl="0">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A high volume of replies to several Twitter and Facebook posts by Oregon US Senator Jeff Merkley led to increased dissemination of multiple narratives.</a:t>
            </a:r>
            <a:endParaRPr sz="1200">
              <a:solidFill>
                <a:schemeClr val="lt1"/>
              </a:solidFill>
              <a:latin typeface="Montserrat"/>
              <a:ea typeface="Montserrat"/>
              <a:cs typeface="Montserrat"/>
              <a:sym typeface="Montserrat"/>
            </a:endParaRPr>
          </a:p>
          <a:p>
            <a:pPr marL="457200" lvl="0" indent="-304800" algn="l" rtl="0">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POTUS 46’s appearance in Oregon to campaign for Oregon gubernatorial candidate Tina Kotek generated significant online discussion.</a:t>
            </a:r>
            <a:endParaRPr sz="1200">
              <a:solidFill>
                <a:schemeClr val="lt1"/>
              </a:solidFill>
              <a:latin typeface="Montserrat"/>
              <a:ea typeface="Montserrat"/>
              <a:cs typeface="Montserrat"/>
              <a:sym typeface="Montserrat"/>
            </a:endParaRPr>
          </a:p>
          <a:p>
            <a:pPr marL="457200" lvl="0" indent="-304800" algn="l" rtl="0">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Users online continued efforts to organize canvassing in Douglas County, Marion County, Clackamas County, Gladstone, Oregon, and Salem, Oregon.</a:t>
            </a:r>
            <a:endParaRPr sz="1200">
              <a:solidFill>
                <a:schemeClr val="lt1"/>
              </a:solidFill>
              <a:latin typeface="Montserrat"/>
              <a:ea typeface="Montserrat"/>
              <a:cs typeface="Montserrat"/>
              <a:sym typeface="Montserrat"/>
            </a:endParaRPr>
          </a:p>
          <a:p>
            <a:pPr marL="457200" lvl="0" indent="-304800" algn="l" rtl="0">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A user on Rumble posted a video titled “THE CURIOUS CASE OF COOS COUNTY” that repeated multiple previously reported election-related MDM narratives and has 7,128 views. The link to this video was circulated in various Oregon-specific Telegram channels.</a:t>
            </a:r>
            <a:endParaRPr sz="1200">
              <a:solidFill>
                <a:schemeClr val="lt1"/>
              </a:solidFill>
              <a:latin typeface="Montserrat"/>
              <a:ea typeface="Montserrat"/>
              <a:cs typeface="Montserrat"/>
              <a:sym typeface="Montserrat"/>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a:t>
            </a:fld>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latin typeface="Merriweather"/>
                <a:ea typeface="Merriweather"/>
                <a:cs typeface="Merriweather"/>
                <a:sym typeface="Merriweather"/>
              </a:rPr>
              <a:t>Narrative 7: Oregonians’ votes were not counted. </a:t>
            </a:r>
            <a:endParaRPr sz="1700">
              <a:solidFill>
                <a:srgbClr val="FFFFFF"/>
              </a:solidFill>
              <a:latin typeface="Merriweather"/>
              <a:ea typeface="Merriweather"/>
              <a:cs typeface="Merriweather"/>
              <a:sym typeface="Merriweather"/>
            </a:endParaRPr>
          </a:p>
        </p:txBody>
      </p:sp>
      <p:sp>
        <p:nvSpPr>
          <p:cNvPr id="192" name="Google Shape;19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20</a:t>
            </a:fld>
            <a:endParaRPr>
              <a:solidFill>
                <a:schemeClr val="lt1"/>
              </a:solidFill>
            </a:endParaRPr>
          </a:p>
        </p:txBody>
      </p:sp>
      <p:sp>
        <p:nvSpPr>
          <p:cNvPr id="193" name="Google Shape;193;p24"/>
          <p:cNvSpPr txBox="1"/>
          <p:nvPr/>
        </p:nvSpPr>
        <p:spPr>
          <a:xfrm>
            <a:off x="6973350" y="151471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94" name="Google Shape;194;p24"/>
          <p:cNvSpPr txBox="1"/>
          <p:nvPr/>
        </p:nvSpPr>
        <p:spPr>
          <a:xfrm>
            <a:off x="6973350" y="347066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95" name="Google Shape;195;p24"/>
          <p:cNvPicPr preferRelativeResize="0"/>
          <p:nvPr/>
        </p:nvPicPr>
        <p:blipFill>
          <a:blip r:embed="rId5">
            <a:alphaModFix/>
          </a:blip>
          <a:stretch>
            <a:fillRect/>
          </a:stretch>
        </p:blipFill>
        <p:spPr>
          <a:xfrm>
            <a:off x="458825" y="905550"/>
            <a:ext cx="6319577" cy="1587616"/>
          </a:xfrm>
          <a:prstGeom prst="rect">
            <a:avLst/>
          </a:prstGeom>
          <a:noFill/>
          <a:ln>
            <a:noFill/>
          </a:ln>
        </p:spPr>
      </p:pic>
      <p:pic>
        <p:nvPicPr>
          <p:cNvPr id="196" name="Google Shape;196;p24"/>
          <p:cNvPicPr preferRelativeResize="0"/>
          <p:nvPr/>
        </p:nvPicPr>
        <p:blipFill>
          <a:blip r:embed="rId6">
            <a:alphaModFix/>
          </a:blip>
          <a:stretch>
            <a:fillRect/>
          </a:stretch>
        </p:blipFill>
        <p:spPr>
          <a:xfrm>
            <a:off x="458825" y="2983375"/>
            <a:ext cx="6319408" cy="1343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Appendix B: </a:t>
            </a:r>
            <a:endParaRPr/>
          </a:p>
          <a:p>
            <a:pPr marL="0" lvl="0" indent="0" algn="l" rtl="0">
              <a:spcBef>
                <a:spcPts val="0"/>
              </a:spcBef>
              <a:spcAft>
                <a:spcPts val="0"/>
              </a:spcAft>
              <a:buNone/>
            </a:pPr>
            <a:r>
              <a:rPr lang="en"/>
              <a:t>Existing MDM Narratives</a:t>
            </a:r>
            <a:endParaRPr/>
          </a:p>
        </p:txBody>
      </p:sp>
      <p:sp>
        <p:nvSpPr>
          <p:cNvPr id="202" name="Google Shape;20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21</a:t>
            </a:fld>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08" name="Google Shape;208;p26"/>
          <p:cNvGraphicFramePr/>
          <p:nvPr/>
        </p:nvGraphicFramePr>
        <p:xfrm>
          <a:off x="420624" y="1014984"/>
          <a:ext cx="3000000" cy="3000000"/>
        </p:xfrm>
        <a:graphic>
          <a:graphicData uri="http://schemas.openxmlformats.org/drawingml/2006/table">
            <a:tbl>
              <a:tblPr>
                <a:noFill/>
                <a:tableStyleId>{C38CC8DB-3960-4E85-B7DE-81A75C728B5C}</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63250">
                  <a:extLst>
                    <a:ext uri="{9D8B030D-6E8A-4147-A177-3AD203B41FA5}">
                      <a16:colId xmlns:a16="http://schemas.microsoft.com/office/drawing/2014/main" val="20003"/>
                    </a:ext>
                  </a:extLst>
                </a:gridCol>
              </a:tblGrid>
              <a:tr h="54862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Period(s)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Mail-in ballots are used to commit voter and election fraud in Oregon.</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High</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7/15-8/12; 8/12-8/19; 8/19-8/26; 8/26-9/2; 9/2-9/9; 9/9-9/16; 9/16-9/23;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Future elections can’t be trusted due to the fraudulent 2020 elections.</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High</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7/15-8/12; 8/12-8/19; 8/19-8/26; 8/26-9/2; 9/2-9/9; 9/9-9/16; 9/16-9/23;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Election fraud has been happening in Oregon for decades.</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Medium</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7/15-8/12; 8/12-8/19; 8/19-8/26; 8/26-9/2; 9/2-9/9; 9/9-9/16; 9/16-9/23;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9" name="Google Shape;20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22</a:t>
            </a:fld>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15" name="Google Shape;215;p27"/>
          <p:cNvGraphicFramePr/>
          <p:nvPr/>
        </p:nvGraphicFramePr>
        <p:xfrm>
          <a:off x="420624" y="1014984"/>
          <a:ext cx="3000000" cy="3000000"/>
        </p:xfrm>
        <a:graphic>
          <a:graphicData uri="http://schemas.openxmlformats.org/drawingml/2006/table">
            <a:tbl>
              <a:tblPr>
                <a:noFill/>
                <a:tableStyleId>{C38CC8DB-3960-4E85-B7DE-81A75C728B5C}</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63250">
                  <a:extLst>
                    <a:ext uri="{9D8B030D-6E8A-4147-A177-3AD203B41FA5}">
                      <a16:colId xmlns:a16="http://schemas.microsoft.com/office/drawing/2014/main" val="20003"/>
                    </a:ext>
                  </a:extLst>
                </a:gridCol>
              </a:tblGrid>
              <a:tr h="54862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Period(s)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Voter and election fraud occur through ballot harvesting.</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Medium</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8/12-8/19; 8/19-8/26; 8/26-9/2; 9/2-9/9; 9/9-9/16; 9/16-9/23;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People should not trust voting machines because they enable election fraud.</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8/12-8/19; 8/19-8/26; 8/26-9/2; 9/2-9/9; 9/9-9/16; 9/16-9/23;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97850">
                <a:tc>
                  <a:txBody>
                    <a:bodyPr/>
                    <a:lstStyle/>
                    <a:p>
                      <a:pPr marL="0" lvl="0" indent="0" algn="l" rtl="0">
                        <a:spcBef>
                          <a:spcPts val="0"/>
                        </a:spcBef>
                        <a:spcAft>
                          <a:spcPts val="0"/>
                        </a:spcAft>
                        <a:buClr>
                          <a:srgbClr val="000000"/>
                        </a:buClr>
                        <a:buSzPts val="1100"/>
                        <a:buFont typeface="Arial"/>
                        <a:buNone/>
                      </a:pPr>
                      <a:r>
                        <a:rPr lang="en" sz="1050">
                          <a:solidFill>
                            <a:srgbClr val="FFFFFF"/>
                          </a:solidFill>
                          <a:latin typeface="Montserrat"/>
                          <a:ea typeface="Montserrat"/>
                          <a:cs typeface="Montserrat"/>
                          <a:sym typeface="Montserrat"/>
                        </a:rPr>
                        <a:t>Twitter is manipulating the 2022 elections by suppressing support for an Oregon candidate for governor.</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High</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9/9-9/16</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No</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6" name="Google Shape;21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23</a:t>
            </a:fld>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22" name="Google Shape;222;p28"/>
          <p:cNvGraphicFramePr/>
          <p:nvPr/>
        </p:nvGraphicFramePr>
        <p:xfrm>
          <a:off x="420624" y="1014984"/>
          <a:ext cx="3000000" cy="3000000"/>
        </p:xfrm>
        <a:graphic>
          <a:graphicData uri="http://schemas.openxmlformats.org/drawingml/2006/table">
            <a:tbl>
              <a:tblPr>
                <a:noFill/>
                <a:tableStyleId>{C38CC8DB-3960-4E85-B7DE-81A75C728B5C}</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63250">
                  <a:extLst>
                    <a:ext uri="{9D8B030D-6E8A-4147-A177-3AD203B41FA5}">
                      <a16:colId xmlns:a16="http://schemas.microsoft.com/office/drawing/2014/main" val="20003"/>
                    </a:ext>
                  </a:extLst>
                </a:gridCol>
              </a:tblGrid>
              <a:tr h="54862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Period(s)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97850">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Election officials will commit election fraud to prevent Republican candidates from winning.</a:t>
                      </a:r>
                      <a:endParaRPr sz="1100">
                        <a:solidFill>
                          <a:schemeClr val="lt1"/>
                        </a:solidFill>
                        <a:highlight>
                          <a:srgbClr val="9FC5E8"/>
                        </a:highlight>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9/16-9/23;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Oregon’s mail-in ballots are not anonymous because they contain QR codes/unique identifiers.</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Medium</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9/16-9/23</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No</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Illegal immigrants are voting.</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7/15-8/12; 8/12-8/19; 8/19-8/26; 8/26-9/2; 9/2-9/9; 9/9-9/16; 9/16-9/23;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23" name="Google Shape;22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24</a:t>
            </a:fld>
            <a:endParaRPr>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29" name="Google Shape;229;p29"/>
          <p:cNvGraphicFramePr/>
          <p:nvPr/>
        </p:nvGraphicFramePr>
        <p:xfrm>
          <a:off x="420624" y="1014984"/>
          <a:ext cx="3000000" cy="3000000"/>
        </p:xfrm>
        <a:graphic>
          <a:graphicData uri="http://schemas.openxmlformats.org/drawingml/2006/table">
            <a:tbl>
              <a:tblPr>
                <a:noFill/>
                <a:tableStyleId>{C38CC8DB-3960-4E85-B7DE-81A75C728B5C}</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63250">
                  <a:extLst>
                    <a:ext uri="{9D8B030D-6E8A-4147-A177-3AD203B41FA5}">
                      <a16:colId xmlns:a16="http://schemas.microsoft.com/office/drawing/2014/main" val="20003"/>
                    </a:ext>
                  </a:extLst>
                </a:gridCol>
              </a:tblGrid>
              <a:tr h="54862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Period(s)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97850">
                <a:tc>
                  <a:txBody>
                    <a:bodyPr/>
                    <a:lstStyle/>
                    <a:p>
                      <a:pPr marL="0" lvl="0" indent="0" algn="l" rtl="0">
                        <a:spcBef>
                          <a:spcPts val="0"/>
                        </a:spcBef>
                        <a:spcAft>
                          <a:spcPts val="0"/>
                        </a:spcAft>
                        <a:buClr>
                          <a:schemeClr val="dk1"/>
                        </a:buClr>
                        <a:buSzPts val="1100"/>
                        <a:buFont typeface="Arial"/>
                        <a:buNone/>
                      </a:pPr>
                      <a:r>
                        <a:rPr lang="en" sz="1050">
                          <a:solidFill>
                            <a:srgbClr val="FFFFFF"/>
                          </a:solidFill>
                          <a:latin typeface="Montserrat"/>
                          <a:ea typeface="Montserrat"/>
                          <a:cs typeface="Montserrat"/>
                          <a:sym typeface="Montserrat"/>
                        </a:rPr>
                        <a:t>The US Department of Justice (DOJ) is allowing voter and election fraud.</a:t>
                      </a:r>
                      <a:endParaRPr sz="105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Medium</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9/9-9/16</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No</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Peoples’ votes for POTUS 45 in the 2020 election were not counted. </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Medium</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8/12-8/19</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No</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Mail-in ballots are used to commit election fraud as non-Oregon residents are voting. </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8/12-8/19; 8/19-8/26; 8/26-9/2; 9/2-9/9; 9/9-9/16; 9/16-9/23;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30" name="Google Shape;23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25</a:t>
            </a:fld>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36" name="Google Shape;236;p30"/>
          <p:cNvGraphicFramePr/>
          <p:nvPr/>
        </p:nvGraphicFramePr>
        <p:xfrm>
          <a:off x="420624" y="1014984"/>
          <a:ext cx="3000000" cy="3000000"/>
        </p:xfrm>
        <a:graphic>
          <a:graphicData uri="http://schemas.openxmlformats.org/drawingml/2006/table">
            <a:tbl>
              <a:tblPr>
                <a:noFill/>
                <a:tableStyleId>{C38CC8DB-3960-4E85-B7DE-81A75C728B5C}</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63250">
                  <a:extLst>
                    <a:ext uri="{9D8B030D-6E8A-4147-A177-3AD203B41FA5}">
                      <a16:colId xmlns:a16="http://schemas.microsoft.com/office/drawing/2014/main" val="20003"/>
                    </a:ext>
                  </a:extLst>
                </a:gridCol>
              </a:tblGrid>
              <a:tr h="54862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Period(s)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97850">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People should not trust mail-in ballots because signature verification is ineffective.</a:t>
                      </a:r>
                      <a:endParaRPr sz="105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Low</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8/12-8/19; 8/19-8/26; 8/26-9/2; 9/2-9/9; 9/9-9/16; 9/16-9/23; 9/23-9/30; 9/30-10/7; 10/7-10/14; 10/14-10/21</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Yes</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97850">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Oregon should eliminate mail-in</a:t>
                      </a:r>
                      <a:r>
                        <a:rPr lang="en" sz="1200">
                          <a:solidFill>
                            <a:srgbClr val="F62459"/>
                          </a:solidFill>
                          <a:latin typeface="Montserrat"/>
                          <a:ea typeface="Montserrat"/>
                          <a:cs typeface="Montserrat"/>
                          <a:sym typeface="Montserrat"/>
                        </a:rPr>
                        <a:t> </a:t>
                      </a:r>
                      <a:r>
                        <a:rPr lang="en" sz="1200">
                          <a:solidFill>
                            <a:schemeClr val="lt1"/>
                          </a:solidFill>
                          <a:latin typeface="Montserrat"/>
                          <a:ea typeface="Montserrat"/>
                          <a:cs typeface="Montserrat"/>
                          <a:sym typeface="Montserrat"/>
                        </a:rPr>
                        <a:t>ballots and hold in-person voting that requires voter ID. (Continuing narrative)</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High</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8/12-8/19; 8/19-8/26; 8/26-9/2; 9/2-9/9; 9/9-9/16; 9/16-9/23;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97850">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Ineligible voters can vote due to the Oregon Motor Voter Act of 2016.</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rgbClr val="FFFFFF"/>
                          </a:solidFill>
                          <a:latin typeface="Montserrat"/>
                          <a:ea typeface="Montserrat"/>
                          <a:cs typeface="Montserrat"/>
                          <a:sym typeface="Montserrat"/>
                        </a:rPr>
                        <a:t>Medium</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9/30-10/7 </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No</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37" name="Google Shape;23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26</a:t>
            </a:fld>
            <a:endParaRPr>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43" name="Google Shape;243;p31"/>
          <p:cNvGraphicFramePr/>
          <p:nvPr/>
        </p:nvGraphicFramePr>
        <p:xfrm>
          <a:off x="420624" y="1014984"/>
          <a:ext cx="3000000" cy="3000000"/>
        </p:xfrm>
        <a:graphic>
          <a:graphicData uri="http://schemas.openxmlformats.org/drawingml/2006/table">
            <a:tbl>
              <a:tblPr>
                <a:noFill/>
                <a:tableStyleId>{C38CC8DB-3960-4E85-B7DE-81A75C728B5C}</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63250">
                  <a:extLst>
                    <a:ext uri="{9D8B030D-6E8A-4147-A177-3AD203B41FA5}">
                      <a16:colId xmlns:a16="http://schemas.microsoft.com/office/drawing/2014/main" val="20003"/>
                    </a:ext>
                  </a:extLst>
                </a:gridCol>
              </a:tblGrid>
              <a:tr h="54862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People can vote multiple times via mail-in ballots. </a:t>
                      </a:r>
                      <a:endParaRPr sz="105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8/12-8/19; 8/19-8/26; 8/26-9/2; 9/2-9/9; 9/9-9/16; 9/16-9/23;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97850">
                <a:tc>
                  <a:txBody>
                    <a:bodyPr/>
                    <a:lstStyle/>
                    <a:p>
                      <a:pPr marL="0" lvl="0" indent="0" algn="l" rtl="0">
                        <a:spcBef>
                          <a:spcPts val="0"/>
                        </a:spcBef>
                        <a:spcAft>
                          <a:spcPts val="0"/>
                        </a:spcAft>
                        <a:buNone/>
                      </a:pPr>
                      <a:r>
                        <a:rPr lang="en" sz="1050">
                          <a:solidFill>
                            <a:schemeClr val="lt1"/>
                          </a:solidFill>
                          <a:latin typeface="Montserrat"/>
                          <a:ea typeface="Montserrat"/>
                          <a:cs typeface="Montserrat"/>
                          <a:sym typeface="Montserrat"/>
                        </a:rPr>
                        <a:t>Oregon should conduct a full election audit due to widespread election fraud. </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7/15-8/12; 8/12-8/19; 8/19-8/26; 8/26-9/2; 9/2-9/9; 9/9-9/16;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97850">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Oregon election officials are not being transparent about the election process. </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Low</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8/12-8/19; 8/19-8/26; 8/26-9/2; 9/2-9/9; 9/9-9/16; 9/16-9/23; 9/23-9/30; 9/30-10/7; 10/7-10/14; 10/14-10/21</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Yes</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44" name="Google Shape;24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27</a:t>
            </a:fld>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50" name="Google Shape;250;p32"/>
          <p:cNvGraphicFramePr/>
          <p:nvPr/>
        </p:nvGraphicFramePr>
        <p:xfrm>
          <a:off x="420624" y="1014984"/>
          <a:ext cx="3000000" cy="3000000"/>
        </p:xfrm>
        <a:graphic>
          <a:graphicData uri="http://schemas.openxmlformats.org/drawingml/2006/table">
            <a:tbl>
              <a:tblPr>
                <a:noFill/>
                <a:tableStyleId>{C38CC8DB-3960-4E85-B7DE-81A75C728B5C}</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51375">
                  <a:extLst>
                    <a:ext uri="{9D8B030D-6E8A-4147-A177-3AD203B41FA5}">
                      <a16:colId xmlns:a16="http://schemas.microsoft.com/office/drawing/2014/main" val="20003"/>
                    </a:ext>
                  </a:extLst>
                </a:gridCol>
              </a:tblGrid>
              <a:tr h="51337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513375">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HB 3291 will open the midterm election to more voter and election fraud.</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8/26-9/2; 9/16-9/23</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No</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513375">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Allowing formerly incarcerated individuals to vote enables voter and election fraud. </a:t>
                      </a:r>
                      <a:endParaRPr sz="105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Low</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9/2-9/9; 9/9-9/16; </a:t>
                      </a:r>
                      <a:r>
                        <a:rPr lang="en" sz="1200">
                          <a:solidFill>
                            <a:schemeClr val="lt1"/>
                          </a:solidFill>
                          <a:latin typeface="Montserrat"/>
                          <a:ea typeface="Montserrat"/>
                          <a:cs typeface="Montserrat"/>
                          <a:sym typeface="Montserrat"/>
                        </a:rPr>
                        <a:t>9/30-10/7; 10/7-10/14</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No</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513375">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Oregon election officials committed election fraud by altering voters’ registration.</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8/12-8/19;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51" name="Google Shape;25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28</a:t>
            </a:fld>
            <a:endParaRPr>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57" name="Google Shape;257;p33"/>
          <p:cNvGraphicFramePr/>
          <p:nvPr/>
        </p:nvGraphicFramePr>
        <p:xfrm>
          <a:off x="420624" y="1014984"/>
          <a:ext cx="3000000" cy="3000000"/>
        </p:xfrm>
        <a:graphic>
          <a:graphicData uri="http://schemas.openxmlformats.org/drawingml/2006/table">
            <a:tbl>
              <a:tblPr>
                <a:noFill/>
                <a:tableStyleId>{C38CC8DB-3960-4E85-B7DE-81A75C728B5C}</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51375">
                  <a:extLst>
                    <a:ext uri="{9D8B030D-6E8A-4147-A177-3AD203B41FA5}">
                      <a16:colId xmlns:a16="http://schemas.microsoft.com/office/drawing/2014/main" val="20003"/>
                    </a:ext>
                  </a:extLst>
                </a:gridCol>
              </a:tblGrid>
              <a:tr h="51647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9612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Twitter will influence the outcome of the 2022 midterm elections by enforcing its Civic Integrity Policy.</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7/15-8/12</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No</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9612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Allowing same day registration will increase the likelihood of voter fraud and election fraud through mail-in voting.</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8/19-8/26</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No</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9612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People are using mail-in ballots received by deceased people in Oregon to commit voter fraud.</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8/12-8/19; 8/19-8/26; 8/26-9/2; 9/2-9/9; 9/9-9/16; 9/16-9/23; 9/23-9/30;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58" name="Google Shape;25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29</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172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National Trends &amp; Developments</a:t>
            </a:r>
            <a:endParaRPr sz="2420" b="1">
              <a:solidFill>
                <a:schemeClr val="lt1"/>
              </a:solidFill>
              <a:latin typeface="Merriweather"/>
              <a:ea typeface="Merriweather"/>
              <a:cs typeface="Merriweather"/>
              <a:sym typeface="Merriweather"/>
            </a:endParaRPr>
          </a:p>
        </p:txBody>
      </p:sp>
      <p:sp>
        <p:nvSpPr>
          <p:cNvPr id="42" name="Google Shape;42;p7"/>
          <p:cNvSpPr txBox="1"/>
          <p:nvPr/>
        </p:nvSpPr>
        <p:spPr>
          <a:xfrm>
            <a:off x="311700" y="745150"/>
            <a:ext cx="8708400" cy="1136100"/>
          </a:xfrm>
          <a:prstGeom prst="rect">
            <a:avLst/>
          </a:prstGeom>
          <a:noFill/>
          <a:ln>
            <a:noFill/>
          </a:ln>
        </p:spPr>
        <p:txBody>
          <a:bodyPr spcFirstLastPara="1" wrap="square" lIns="0" tIns="0" rIns="0" bIns="0" anchor="t" anchorCtr="0">
            <a:spAutoFit/>
          </a:bodyPr>
          <a:lstStyle/>
          <a:p>
            <a:pPr marL="457200" lvl="0" indent="-304800" algn="l" rtl="0">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Users online discussed Nike CEO Phil Knight’s donation to Oregon gubernatorial candidate Christine Drazan. Some users contrasted his individual donation to a conservative candidate with Nike being a liberal company. Some users claimed that this donation meant Drazan is not conservative enough as Phil Knight was labeled “not MAGA.”</a:t>
            </a:r>
            <a:endParaRPr sz="1200">
              <a:solidFill>
                <a:schemeClr val="lt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Users online continued to discuss monitoring drop boxes. Some users posted videos or photos of alleged “ballot mules” dropping off 2022 midterm ballots in Arizona and other unidentified states.</a:t>
            </a:r>
            <a:endParaRPr sz="1200">
              <a:solidFill>
                <a:schemeClr val="lt1"/>
              </a:solidFill>
              <a:latin typeface="Montserrat"/>
              <a:ea typeface="Montserrat"/>
              <a:cs typeface="Montserrat"/>
              <a:sym typeface="Montserrat"/>
            </a:endParaRPr>
          </a:p>
        </p:txBody>
      </p:sp>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a:t>
            </a:fld>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64" name="Google Shape;264;p34"/>
          <p:cNvGraphicFramePr/>
          <p:nvPr/>
        </p:nvGraphicFramePr>
        <p:xfrm>
          <a:off x="420624" y="1014984"/>
          <a:ext cx="3000000" cy="3000000"/>
        </p:xfrm>
        <a:graphic>
          <a:graphicData uri="http://schemas.openxmlformats.org/drawingml/2006/table">
            <a:tbl>
              <a:tblPr>
                <a:noFill/>
                <a:tableStyleId>{C38CC8DB-3960-4E85-B7DE-81A75C728B5C}</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51375">
                  <a:extLst>
                    <a:ext uri="{9D8B030D-6E8A-4147-A177-3AD203B41FA5}">
                      <a16:colId xmlns:a16="http://schemas.microsoft.com/office/drawing/2014/main" val="20003"/>
                    </a:ext>
                  </a:extLst>
                </a:gridCol>
              </a:tblGrid>
              <a:tr h="51647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961250">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People should monitor drop boxes to prevent voter fraud.</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9/16-9/23; </a:t>
                      </a:r>
                      <a:r>
                        <a:rPr lang="en" sz="1100">
                          <a:solidFill>
                            <a:schemeClr val="lt1"/>
                          </a:solidFill>
                          <a:latin typeface="Montserrat"/>
                          <a:ea typeface="Montserrat"/>
                          <a:cs typeface="Montserrat"/>
                          <a:sym typeface="Montserrat"/>
                        </a:rPr>
                        <a:t>9/23-9/30</a:t>
                      </a:r>
                      <a:r>
                        <a:rPr lang="en" sz="1200">
                          <a:solidFill>
                            <a:schemeClr val="lt1"/>
                          </a:solidFill>
                          <a:latin typeface="Montserrat"/>
                          <a:ea typeface="Montserrat"/>
                          <a:cs typeface="Montserrat"/>
                          <a:sym typeface="Montserrat"/>
                        </a:rPr>
                        <a:t>; 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961250">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Election officials are setting unreasonably high prices to block access to election records.</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Low</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9/2-9/9</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No</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9612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Election officials are excluding volunteer poll workers on a partisan basis.</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Low</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9/23-9/30</a:t>
                      </a:r>
                      <a:endParaRPr sz="12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No</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5" name="Google Shape;265;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30</a:t>
            </a:fld>
            <a:endParaRPr>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71" name="Google Shape;271;p35"/>
          <p:cNvGraphicFramePr/>
          <p:nvPr/>
        </p:nvGraphicFramePr>
        <p:xfrm>
          <a:off x="420624" y="1014984"/>
          <a:ext cx="3000000" cy="3000000"/>
        </p:xfrm>
        <a:graphic>
          <a:graphicData uri="http://schemas.openxmlformats.org/drawingml/2006/table">
            <a:tbl>
              <a:tblPr>
                <a:noFill/>
                <a:tableStyleId>{C38CC8DB-3960-4E85-B7DE-81A75C728B5C}</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51375">
                  <a:extLst>
                    <a:ext uri="{9D8B030D-6E8A-4147-A177-3AD203B41FA5}">
                      <a16:colId xmlns:a16="http://schemas.microsoft.com/office/drawing/2014/main" val="20003"/>
                    </a:ext>
                  </a:extLst>
                </a:gridCol>
              </a:tblGrid>
              <a:tr h="51647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961250">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Oregon election officials need to update voter rolls to prevent</a:t>
                      </a:r>
                      <a:r>
                        <a:rPr lang="en" sz="1100" strike="sngStrike">
                          <a:solidFill>
                            <a:schemeClr val="lt1"/>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voter fraud. </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rgbClr val="FFFFFF"/>
                          </a:solidFill>
                          <a:latin typeface="Montserrat"/>
                          <a:ea typeface="Montserrat"/>
                          <a:cs typeface="Montserrat"/>
                          <a:sym typeface="Montserrat"/>
                        </a:rPr>
                        <a:t>Low</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8/12-8/19; 8/19-8/26; 8/26-9/2; 9/2-9/9; 9/16-9/23; 9/23-9/30; 9/30-10/7; 10/7-10/14;; 10/14-10/21</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Yes</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9612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Voters should be able to track their ballots.</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Low</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9/30-10/7; 10/7-10/14; 10/14-10/21</a:t>
                      </a:r>
                      <a:endParaRPr sz="12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Yes</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961250">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People can’t trust mail-in ballot drop boxes because they are not secure.</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Low</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9/30-10/7; 10/7-10/14; 10/14-10/21</a:t>
                      </a:r>
                      <a:endParaRPr sz="1200">
                        <a:solidFill>
                          <a:schemeClr val="lt1"/>
                        </a:solidFill>
                        <a:latin typeface="Montserrat"/>
                        <a:ea typeface="Montserrat"/>
                        <a:cs typeface="Montserrat"/>
                        <a:sym typeface="Montserrat"/>
                      </a:endParaRPr>
                    </a:p>
                    <a:p>
                      <a:pPr marL="0" lvl="0" indent="0" algn="l" rtl="0">
                        <a:spcBef>
                          <a:spcPts val="0"/>
                        </a:spcBef>
                        <a:spcAft>
                          <a:spcPts val="0"/>
                        </a:spcAft>
                        <a:buNone/>
                      </a:pPr>
                      <a:endParaRPr sz="12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Yes</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2" name="Google Shape;27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31</a:t>
            </a:fld>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Appendix C: Definitions</a:t>
            </a:r>
            <a:endParaRPr/>
          </a:p>
        </p:txBody>
      </p:sp>
      <p:sp>
        <p:nvSpPr>
          <p:cNvPr id="278" name="Google Shape;278;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32</a:t>
            </a:fld>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Definitions</a:t>
            </a:r>
            <a:endParaRPr sz="2420" b="1">
              <a:solidFill>
                <a:schemeClr val="lt1"/>
              </a:solidFill>
              <a:latin typeface="Merriweather"/>
              <a:ea typeface="Merriweather"/>
              <a:cs typeface="Merriweather"/>
              <a:sym typeface="Merriweather"/>
            </a:endParaRPr>
          </a:p>
        </p:txBody>
      </p:sp>
      <p:sp>
        <p:nvSpPr>
          <p:cNvPr id="284" name="Google Shape;284;p37"/>
          <p:cNvSpPr txBox="1">
            <a:spLocks noGrp="1"/>
          </p:cNvSpPr>
          <p:nvPr>
            <p:ph type="body" idx="1"/>
          </p:nvPr>
        </p:nvSpPr>
        <p:spPr>
          <a:xfrm>
            <a:off x="311700" y="1152475"/>
            <a:ext cx="8520600" cy="3417000"/>
          </a:xfrm>
          <a:prstGeom prst="rect">
            <a:avLst/>
          </a:prstGeom>
        </p:spPr>
        <p:txBody>
          <a:bodyPr spcFirstLastPara="1" wrap="square" lIns="0" tIns="0" rIns="0" bIns="0" anchor="t" anchorCtr="0">
            <a:spAutoFit/>
          </a:bodyPr>
          <a:lstStyle/>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Misinformation </a:t>
            </a:r>
            <a:r>
              <a:rPr lang="en" sz="1500">
                <a:solidFill>
                  <a:schemeClr val="lt1"/>
                </a:solidFill>
                <a:latin typeface="Montserrat"/>
                <a:ea typeface="Montserrat"/>
                <a:cs typeface="Montserrat"/>
                <a:sym typeface="Montserrat"/>
              </a:rPr>
              <a:t>- false, but not created or shared with the intention of causing harm</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Disinformation </a:t>
            </a:r>
            <a:r>
              <a:rPr lang="en" sz="1500">
                <a:solidFill>
                  <a:schemeClr val="lt1"/>
                </a:solidFill>
                <a:latin typeface="Montserrat"/>
                <a:ea typeface="Montserrat"/>
                <a:cs typeface="Montserrat"/>
                <a:sym typeface="Montserrat"/>
              </a:rPr>
              <a:t>- deliberately created to mislead, harm, or manipulate a person, social group, organization, or country</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Malinformation </a:t>
            </a:r>
            <a:r>
              <a:rPr lang="en" sz="1500">
                <a:solidFill>
                  <a:schemeClr val="lt1"/>
                </a:solidFill>
                <a:latin typeface="Montserrat"/>
                <a:ea typeface="Montserrat"/>
                <a:cs typeface="Montserrat"/>
                <a:sym typeface="Montserrat"/>
              </a:rPr>
              <a:t>- based on fact, but used out of context to mislead, harm, or manipulate</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Topic </a:t>
            </a:r>
            <a:r>
              <a:rPr lang="en" sz="1500">
                <a:solidFill>
                  <a:schemeClr val="lt1"/>
                </a:solidFill>
                <a:latin typeface="Montserrat"/>
                <a:ea typeface="Montserrat"/>
                <a:cs typeface="Montserrat"/>
                <a:sym typeface="Montserrat"/>
              </a:rPr>
              <a:t>- the broader subject defining the information environment (ex. Midterm Elections)</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Theme </a:t>
            </a:r>
            <a:r>
              <a:rPr lang="en" sz="1500">
                <a:solidFill>
                  <a:schemeClr val="lt1"/>
                </a:solidFill>
                <a:latin typeface="Montserrat"/>
                <a:ea typeface="Montserrat"/>
                <a:cs typeface="Montserrat"/>
                <a:sym typeface="Montserrat"/>
              </a:rPr>
              <a:t>- subtopics or categories of discourse (ex. Mail-in ballots)</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Narrative </a:t>
            </a:r>
            <a:r>
              <a:rPr lang="en" sz="1500">
                <a:solidFill>
                  <a:schemeClr val="lt1"/>
                </a:solidFill>
                <a:latin typeface="Montserrat"/>
                <a:ea typeface="Montserrat"/>
                <a:cs typeface="Montserrat"/>
                <a:sym typeface="Montserrat"/>
              </a:rPr>
              <a:t>- at least more than one piece of content that shares a similar rhetorical objective (ex. County clerks are using mail-in ballots to steal elections)</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Voter Fraud</a:t>
            </a:r>
            <a:r>
              <a:rPr lang="en" sz="1500">
                <a:solidFill>
                  <a:schemeClr val="lt1"/>
                </a:solidFill>
                <a:latin typeface="Montserrat"/>
                <a:ea typeface="Montserrat"/>
                <a:cs typeface="Montserrat"/>
                <a:sym typeface="Montserrat"/>
              </a:rPr>
              <a:t> - unlawful voting by individuals (ex. voting more than once)</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Election Fraud</a:t>
            </a:r>
            <a:r>
              <a:rPr lang="en" sz="1500">
                <a:solidFill>
                  <a:schemeClr val="lt1"/>
                </a:solidFill>
                <a:latin typeface="Montserrat"/>
                <a:ea typeface="Montserrat"/>
                <a:cs typeface="Montserrat"/>
                <a:sym typeface="Montserrat"/>
              </a:rPr>
              <a:t> - unlawful actions that undermine election integrity (ex. tampering with official election materials)</a:t>
            </a:r>
            <a:endParaRPr sz="1500">
              <a:solidFill>
                <a:schemeClr val="lt1"/>
              </a:solidFill>
              <a:latin typeface="Montserrat"/>
              <a:ea typeface="Montserrat"/>
              <a:cs typeface="Montserrat"/>
              <a:sym typeface="Montserrat"/>
            </a:endParaRPr>
          </a:p>
        </p:txBody>
      </p:sp>
      <p:sp>
        <p:nvSpPr>
          <p:cNvPr id="285" name="Google Shape;285;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33</a:t>
            </a:fld>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3">
            <a:alphaModFix/>
          </a:blip>
          <a:srcRect t="10043" b="11433"/>
          <a:stretch/>
        </p:blipFill>
        <p:spPr>
          <a:xfrm>
            <a:off x="428025" y="688825"/>
            <a:ext cx="7697951" cy="2932824"/>
          </a:xfrm>
          <a:prstGeom prst="rect">
            <a:avLst/>
          </a:prstGeom>
          <a:noFill/>
          <a:ln>
            <a:noFill/>
          </a:ln>
        </p:spPr>
      </p:pic>
      <p:sp>
        <p:nvSpPr>
          <p:cNvPr id="49" name="Google Shape;49;p8"/>
          <p:cNvSpPr txBox="1">
            <a:spLocks noGrp="1"/>
          </p:cNvSpPr>
          <p:nvPr>
            <p:ph type="title"/>
          </p:nvPr>
        </p:nvSpPr>
        <p:spPr>
          <a:xfrm>
            <a:off x="311700" y="172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720" b="1">
                <a:solidFill>
                  <a:schemeClr val="lt1"/>
                </a:solidFill>
                <a:latin typeface="Merriweather"/>
                <a:ea typeface="Merriweather"/>
                <a:cs typeface="Merriweather"/>
                <a:sym typeface="Merriweather"/>
              </a:rPr>
              <a:t>“Follow the Data with Dr Frank” Telegram Channel: Subscribers by Day</a:t>
            </a:r>
            <a:endParaRPr sz="1720" b="1">
              <a:solidFill>
                <a:schemeClr val="lt1"/>
              </a:solidFill>
              <a:latin typeface="Merriweather"/>
              <a:ea typeface="Merriweather"/>
              <a:cs typeface="Merriweather"/>
              <a:sym typeface="Merriweather"/>
            </a:endParaRPr>
          </a:p>
        </p:txBody>
      </p:sp>
      <p:sp>
        <p:nvSpPr>
          <p:cNvPr id="50" name="Google Shape;5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4</a:t>
            </a:fld>
            <a:endParaRPr>
              <a:solidFill>
                <a:schemeClr val="lt1"/>
              </a:solidFill>
            </a:endParaRPr>
          </a:p>
        </p:txBody>
      </p:sp>
      <p:sp>
        <p:nvSpPr>
          <p:cNvPr id="51" name="Google Shape;51;p8"/>
          <p:cNvSpPr txBox="1"/>
          <p:nvPr/>
        </p:nvSpPr>
        <p:spPr>
          <a:xfrm>
            <a:off x="313550" y="3666000"/>
            <a:ext cx="8006400" cy="12930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Dr. Frank speaks at election event in Northern California - appears to result in an increase in the number of subscribers.</a:t>
            </a:r>
            <a:endParaRPr sz="1200">
              <a:solidFill>
                <a:schemeClr val="lt1"/>
              </a:solidFill>
              <a:latin typeface="Montserrat"/>
              <a:ea typeface="Montserrat"/>
              <a:cs typeface="Montserrat"/>
              <a:sym typeface="Montserrat"/>
            </a:endParaRPr>
          </a:p>
          <a:p>
            <a:pPr marL="457200" lvl="0" indent="-304800" algn="l" rtl="0">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Dr. Frank announces his testimony in the Washington County v. Tim Sippel Trial in Oregon Channel - does not appear to affect the number of subscribers.</a:t>
            </a:r>
            <a:endParaRPr sz="1200">
              <a:solidFill>
                <a:schemeClr val="lt1"/>
              </a:solidFill>
              <a:latin typeface="Montserrat"/>
              <a:ea typeface="Montserrat"/>
              <a:cs typeface="Montserrat"/>
              <a:sym typeface="Montserrat"/>
            </a:endParaRPr>
          </a:p>
          <a:p>
            <a:pPr marL="457200" lvl="0" indent="-304800" algn="l" rtl="0">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Dr. Frank testifies at Tim Sippel v. Washington County trial and posts about the trial in his Telegram channel - does not appear to affect the number of subscribers.</a:t>
            </a:r>
            <a:endParaRPr sz="1200">
              <a:solidFill>
                <a:schemeClr val="lt1"/>
              </a:solidFill>
              <a:latin typeface="Montserrat"/>
              <a:ea typeface="Montserrat"/>
              <a:cs typeface="Montserrat"/>
              <a:sym typeface="Montserrat"/>
            </a:endParaRPr>
          </a:p>
        </p:txBody>
      </p:sp>
      <p:cxnSp>
        <p:nvCxnSpPr>
          <p:cNvPr id="52" name="Google Shape;52;p8"/>
          <p:cNvCxnSpPr>
            <a:endCxn id="53" idx="2"/>
          </p:cNvCxnSpPr>
          <p:nvPr/>
        </p:nvCxnSpPr>
        <p:spPr>
          <a:xfrm rot="10800000">
            <a:off x="4492114" y="1412072"/>
            <a:ext cx="0" cy="1950300"/>
          </a:xfrm>
          <a:prstGeom prst="straightConnector1">
            <a:avLst/>
          </a:prstGeom>
          <a:noFill/>
          <a:ln w="9525" cap="flat" cmpd="sng">
            <a:solidFill>
              <a:schemeClr val="dk2"/>
            </a:solidFill>
            <a:prstDash val="dot"/>
            <a:round/>
            <a:headEnd type="none" w="med" len="med"/>
            <a:tailEnd type="none" w="med" len="med"/>
          </a:ln>
        </p:spPr>
      </p:cxnSp>
      <p:cxnSp>
        <p:nvCxnSpPr>
          <p:cNvPr id="54" name="Google Shape;54;p8"/>
          <p:cNvCxnSpPr/>
          <p:nvPr/>
        </p:nvCxnSpPr>
        <p:spPr>
          <a:xfrm rot="10800000">
            <a:off x="3965279" y="1345177"/>
            <a:ext cx="0" cy="2023500"/>
          </a:xfrm>
          <a:prstGeom prst="straightConnector1">
            <a:avLst/>
          </a:prstGeom>
          <a:noFill/>
          <a:ln w="9525" cap="flat" cmpd="sng">
            <a:solidFill>
              <a:schemeClr val="dk2"/>
            </a:solidFill>
            <a:prstDash val="dot"/>
            <a:round/>
            <a:headEnd type="none" w="med" len="med"/>
            <a:tailEnd type="none" w="med" len="med"/>
          </a:ln>
        </p:spPr>
      </p:cxnSp>
      <p:grpSp>
        <p:nvGrpSpPr>
          <p:cNvPr id="55" name="Google Shape;55;p8"/>
          <p:cNvGrpSpPr/>
          <p:nvPr/>
        </p:nvGrpSpPr>
        <p:grpSpPr>
          <a:xfrm>
            <a:off x="2450103" y="1575872"/>
            <a:ext cx="275311" cy="217200"/>
            <a:chOff x="2441775" y="1728273"/>
            <a:chExt cx="264900" cy="217200"/>
          </a:xfrm>
        </p:grpSpPr>
        <p:sp>
          <p:nvSpPr>
            <p:cNvPr id="56" name="Google Shape;56;p8"/>
            <p:cNvSpPr txBox="1"/>
            <p:nvPr/>
          </p:nvSpPr>
          <p:spPr>
            <a:xfrm>
              <a:off x="2441775" y="1728273"/>
              <a:ext cx="264900" cy="21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1</a:t>
              </a:r>
              <a:endParaRPr sz="900"/>
            </a:p>
          </p:txBody>
        </p:sp>
        <p:sp>
          <p:nvSpPr>
            <p:cNvPr id="57" name="Google Shape;57;p8"/>
            <p:cNvSpPr/>
            <p:nvPr/>
          </p:nvSpPr>
          <p:spPr>
            <a:xfrm>
              <a:off x="2470694" y="1729476"/>
              <a:ext cx="219600" cy="2091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8"/>
          <p:cNvGrpSpPr/>
          <p:nvPr/>
        </p:nvGrpSpPr>
        <p:grpSpPr>
          <a:xfrm>
            <a:off x="3827810" y="1128109"/>
            <a:ext cx="275311" cy="217200"/>
            <a:chOff x="3060900" y="1728273"/>
            <a:chExt cx="264900" cy="217200"/>
          </a:xfrm>
        </p:grpSpPr>
        <p:sp>
          <p:nvSpPr>
            <p:cNvPr id="59" name="Google Shape;59;p8"/>
            <p:cNvSpPr/>
            <p:nvPr/>
          </p:nvSpPr>
          <p:spPr>
            <a:xfrm>
              <a:off x="3080294" y="1729476"/>
              <a:ext cx="219600" cy="2091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p:nvPr/>
          </p:nvSpPr>
          <p:spPr>
            <a:xfrm>
              <a:off x="3060900" y="1728273"/>
              <a:ext cx="264900" cy="21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2</a:t>
              </a:r>
              <a:endParaRPr sz="900"/>
            </a:p>
          </p:txBody>
        </p:sp>
      </p:grpSp>
      <p:grpSp>
        <p:nvGrpSpPr>
          <p:cNvPr id="61" name="Google Shape;61;p8"/>
          <p:cNvGrpSpPr/>
          <p:nvPr/>
        </p:nvGrpSpPr>
        <p:grpSpPr>
          <a:xfrm>
            <a:off x="4354459" y="1194872"/>
            <a:ext cx="275311" cy="217200"/>
            <a:chOff x="3737175" y="1728273"/>
            <a:chExt cx="264900" cy="217200"/>
          </a:xfrm>
        </p:grpSpPr>
        <p:sp>
          <p:nvSpPr>
            <p:cNvPr id="62" name="Google Shape;62;p8"/>
            <p:cNvSpPr/>
            <p:nvPr/>
          </p:nvSpPr>
          <p:spPr>
            <a:xfrm>
              <a:off x="3766094" y="1729476"/>
              <a:ext cx="219600" cy="209100"/>
            </a:xfrm>
            <a:prstGeom prst="ellipse">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p:nvPr/>
          </p:nvSpPr>
          <p:spPr>
            <a:xfrm>
              <a:off x="3737175" y="1728273"/>
              <a:ext cx="264900" cy="21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3</a:t>
              </a:r>
              <a:endParaRPr sz="900"/>
            </a:p>
          </p:txBody>
        </p:sp>
      </p:grpSp>
      <p:cxnSp>
        <p:nvCxnSpPr>
          <p:cNvPr id="63" name="Google Shape;63;p8"/>
          <p:cNvCxnSpPr>
            <a:endCxn id="57" idx="4"/>
          </p:cNvCxnSpPr>
          <p:nvPr/>
        </p:nvCxnSpPr>
        <p:spPr>
          <a:xfrm rot="10800000" flipH="1">
            <a:off x="2593673" y="1786175"/>
            <a:ext cx="600" cy="1587900"/>
          </a:xfrm>
          <a:prstGeom prst="straightConnector1">
            <a:avLst/>
          </a:prstGeom>
          <a:noFill/>
          <a:ln w="9525" cap="flat" cmpd="sng">
            <a:solidFill>
              <a:schemeClr val="dk2"/>
            </a:solidFill>
            <a:prstDash val="dot"/>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311700" y="172450"/>
            <a:ext cx="866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720" b="1">
                <a:solidFill>
                  <a:schemeClr val="lt1"/>
                </a:solidFill>
                <a:latin typeface="Merriweather"/>
                <a:ea typeface="Merriweather"/>
                <a:cs typeface="Merriweather"/>
                <a:sym typeface="Merriweather"/>
              </a:rPr>
              <a:t>“Follow the Data with Dr Frank” Telegram Channel: Subscribers by Month</a:t>
            </a:r>
            <a:endParaRPr sz="1720" b="1">
              <a:solidFill>
                <a:schemeClr val="lt1"/>
              </a:solidFill>
              <a:latin typeface="Merriweather"/>
              <a:ea typeface="Merriweather"/>
              <a:cs typeface="Merriweather"/>
              <a:sym typeface="Merriweather"/>
            </a:endParaRPr>
          </a:p>
          <a:p>
            <a:pPr marL="0" lvl="0" indent="0" algn="l" rtl="0">
              <a:spcBef>
                <a:spcPts val="0"/>
              </a:spcBef>
              <a:spcAft>
                <a:spcPts val="0"/>
              </a:spcAft>
              <a:buSzPts val="990"/>
              <a:buNone/>
            </a:pPr>
            <a:endParaRPr sz="2420" b="1">
              <a:solidFill>
                <a:schemeClr val="lt1"/>
              </a:solidFill>
              <a:latin typeface="Merriweather"/>
              <a:ea typeface="Merriweather"/>
              <a:cs typeface="Merriweather"/>
              <a:sym typeface="Merriweather"/>
            </a:endParaRPr>
          </a:p>
        </p:txBody>
      </p:sp>
      <p:sp>
        <p:nvSpPr>
          <p:cNvPr id="69" name="Google Shape;6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5</a:t>
            </a:fld>
            <a:endParaRPr>
              <a:solidFill>
                <a:schemeClr val="lt1"/>
              </a:solidFill>
            </a:endParaRPr>
          </a:p>
        </p:txBody>
      </p:sp>
      <p:pic>
        <p:nvPicPr>
          <p:cNvPr id="70" name="Google Shape;70;p9"/>
          <p:cNvPicPr preferRelativeResize="0"/>
          <p:nvPr/>
        </p:nvPicPr>
        <p:blipFill rotWithShape="1">
          <a:blip r:embed="rId3">
            <a:alphaModFix/>
          </a:blip>
          <a:srcRect t="11751" b="10885"/>
          <a:stretch/>
        </p:blipFill>
        <p:spPr>
          <a:xfrm>
            <a:off x="434200" y="668950"/>
            <a:ext cx="7754952" cy="2793375"/>
          </a:xfrm>
          <a:prstGeom prst="rect">
            <a:avLst/>
          </a:prstGeom>
          <a:noFill/>
          <a:ln>
            <a:noFill/>
          </a:ln>
        </p:spPr>
      </p:pic>
      <p:sp>
        <p:nvSpPr>
          <p:cNvPr id="71" name="Google Shape;71;p9"/>
          <p:cNvSpPr txBox="1"/>
          <p:nvPr/>
        </p:nvSpPr>
        <p:spPr>
          <a:xfrm>
            <a:off x="459475" y="3647375"/>
            <a:ext cx="801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lt1"/>
                </a:solidFill>
                <a:latin typeface="Montserrat"/>
                <a:ea typeface="Montserrat"/>
                <a:cs typeface="Montserrat"/>
                <a:sym typeface="Montserrat"/>
              </a:rPr>
              <a:t>Despite the spike in subscribers shown in the previous slide, the number of overall subscribers has consistently decreased since July 2022.</a:t>
            </a:r>
            <a:endParaRPr sz="150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77" name="Google Shape;77;p10"/>
          <p:cNvGraphicFramePr/>
          <p:nvPr/>
        </p:nvGraphicFramePr>
        <p:xfrm>
          <a:off x="424749" y="558050"/>
          <a:ext cx="3000000" cy="3000000"/>
        </p:xfrm>
        <a:graphic>
          <a:graphicData uri="http://schemas.openxmlformats.org/drawingml/2006/table">
            <a:tbl>
              <a:tblPr>
                <a:noFill/>
                <a:tableStyleId>{C38CC8DB-3960-4E85-B7DE-81A75C728B5C}</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1. </a:t>
                      </a:r>
                      <a:r>
                        <a:rPr lang="en" sz="1100">
                          <a:solidFill>
                            <a:schemeClr val="lt1"/>
                          </a:solidFill>
                          <a:latin typeface="Montserrat"/>
                          <a:ea typeface="Montserrat"/>
                          <a:cs typeface="Montserrat"/>
                          <a:sym typeface="Montserrat"/>
                        </a:rPr>
                        <a:t>O</a:t>
                      </a:r>
                      <a:r>
                        <a:rPr lang="en" sz="1200">
                          <a:solidFill>
                            <a:schemeClr val="lt1"/>
                          </a:solidFill>
                          <a:latin typeface="Montserrat"/>
                          <a:ea typeface="Montserrat"/>
                          <a:cs typeface="Montserrat"/>
                          <a:sym typeface="Montserrat"/>
                        </a:rPr>
                        <a:t>regon's elections are being controlled by out-of-state individuals through campaign donations. </a:t>
                      </a:r>
                      <a:r>
                        <a:rPr lang="en" sz="1100">
                          <a:solidFill>
                            <a:schemeClr val="lt1"/>
                          </a:solidFill>
                          <a:latin typeface="Montserrat"/>
                          <a:ea typeface="Montserrat"/>
                          <a:cs typeface="Montserrat"/>
                          <a:sym typeface="Montserrat"/>
                        </a:rPr>
                        <a:t>(Continuing narrative)</a:t>
                      </a: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and Facebook implied that Oregon’s elections are being controlled by money from out-of-state individuals, companies, or countries (e.g., George Soros, Jeff Bezos, Mark Zuckerberg, China). Some accused Oregon US Senator Jeff Merkley and other democratic politicians of receiving “dark money” donations. All posts within this narrative were replies to posts by</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Oregon US Senator Jeff Merkley. This narrative increased to high risk this reporting period (previously low risk) due to increased dissemination. </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decrease Oregon voters’ confidence in the outcomes of elections.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High</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Monitor</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Do not address - continue to monitor.</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8" name="Google Shape;7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6</a:t>
            </a:fld>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84" name="Google Shape;84;p11"/>
          <p:cNvGraphicFramePr/>
          <p:nvPr/>
        </p:nvGraphicFramePr>
        <p:xfrm>
          <a:off x="424749" y="558050"/>
          <a:ext cx="3000000" cy="3000000"/>
        </p:xfrm>
        <a:graphic>
          <a:graphicData uri="http://schemas.openxmlformats.org/drawingml/2006/table">
            <a:tbl>
              <a:tblPr>
                <a:noFill/>
                <a:tableStyleId>{C38CC8DB-3960-4E85-B7DE-81A75C728B5C}</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2. </a:t>
                      </a:r>
                      <a:r>
                        <a:rPr lang="en" sz="1100">
                          <a:solidFill>
                            <a:schemeClr val="lt1"/>
                          </a:solidFill>
                          <a:latin typeface="Montserrat"/>
                          <a:ea typeface="Montserrat"/>
                          <a:cs typeface="Montserrat"/>
                          <a:sym typeface="Montserrat"/>
                        </a:rPr>
                        <a:t>Oregon should eliminate mail-in</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ballots and hold in-person voting that requires voter ID. (Continuing narrative)</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Facebook, and Telegram called for Oregon to eliminate mail-in voting because the system is</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vulnerable to voter and election fraud. Users expressed support for in-person voting, voter IDs, and paper ballots.</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This narrative originated from national-level discourse about voter and election fraud. This narrative increased to high risk this reporting period (previously medium risk) due to increased dissemination. </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decrease Oregon voters’ confidence in the legitimacy of mail-in ballots as an election procedure.</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High</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Public Messaging </a:t>
                      </a:r>
                      <a:endParaRPr sz="1100">
                        <a:solidFill>
                          <a:schemeClr val="lt1"/>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messaging about measures that help prevent voter and election fraud via mail-in ballots.</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5" name="Google Shape;8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7</a:t>
            </a:fld>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91" name="Google Shape;91;p12"/>
          <p:cNvGraphicFramePr/>
          <p:nvPr/>
        </p:nvGraphicFramePr>
        <p:xfrm>
          <a:off x="424749" y="558050"/>
          <a:ext cx="3000000" cy="3000000"/>
        </p:xfrm>
        <a:graphic>
          <a:graphicData uri="http://schemas.openxmlformats.org/drawingml/2006/table">
            <a:tbl>
              <a:tblPr>
                <a:noFill/>
                <a:tableStyleId>{C38CC8DB-3960-4E85-B7DE-81A75C728B5C}</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3. </a:t>
                      </a:r>
                      <a:r>
                        <a:rPr lang="en" sz="1100">
                          <a:solidFill>
                            <a:schemeClr val="lt1"/>
                          </a:solidFill>
                          <a:latin typeface="Montserrat"/>
                          <a:ea typeface="Montserrat"/>
                          <a:cs typeface="Montserrat"/>
                          <a:sym typeface="Montserrat"/>
                        </a:rPr>
                        <a:t>The US Postmaster General should be replaced for mail-in ballots to be secure. (Continuing narrative)</a:t>
                      </a: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and Facebook called for the removal of the US Postmaster General Louis DeJoy. Some users accused Louis DeJoy of election fraud in Oregon elections, and called for both his removal and an end to mail-in ballots. These users expressed an overall distrust in the USPS with or without Dejoy as Postmaster General. However, other users expressed that they would support mail-in voting if Louis Dejoy was not overseeing the USPS. This narrative increased to medium risk this reporting period (previously low risk) due to increased dissemination. </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 </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decrease Oregon voters’ confidence in the legitimacy of mail-in ballots as an election procedure.</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Medium</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Monitor</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Do not address - continue to monitor.</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2" name="Google Shape;9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8</a:t>
            </a:fld>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98" name="Google Shape;98;p13"/>
          <p:cNvGraphicFramePr/>
          <p:nvPr/>
        </p:nvGraphicFramePr>
        <p:xfrm>
          <a:off x="424749" y="558050"/>
          <a:ext cx="3000000" cy="3000000"/>
        </p:xfrm>
        <a:graphic>
          <a:graphicData uri="http://schemas.openxmlformats.org/drawingml/2006/table">
            <a:tbl>
              <a:tblPr>
                <a:noFill/>
                <a:tableStyleId>{C38CC8DB-3960-4E85-B7DE-81A75C728B5C}</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4. </a:t>
                      </a:r>
                      <a:r>
                        <a:rPr lang="en" sz="1100">
                          <a:solidFill>
                            <a:schemeClr val="lt1"/>
                          </a:solidFill>
                          <a:latin typeface="Montserrat"/>
                          <a:ea typeface="Montserrat"/>
                          <a:cs typeface="Montserrat"/>
                          <a:sym typeface="Montserrat"/>
                        </a:rPr>
                        <a:t>Voter and election fraud occur through ballot harvesting. (Continuing narrative)</a:t>
                      </a: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Facebook, Telegram, and Gettr claimed that ballot harvesting is used to commit voter and election fraud in Oregon. Several users claimed that Democrats will use boxes of illegitimate ballots to cheat and others conflated mail-in ballots with ballot harvesting. Some users posted videos as “evidence” of illegal ballot harvesting. This narrative increased to medium risk this reporting period (previously low risk) due to increased dissemination.</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decrease Oregon voters’ confidence in the legitimacy of election procedures.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Medium</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messaging about measures that help prevent voter and election fraud by providing a link to a page that explains ballot collection rules.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9" name="Google Shape;9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9</a:t>
            </a:fld>
            <a:endParaRPr>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182F93C53E45499EC0689ED379E5AC" ma:contentTypeVersion="15" ma:contentTypeDescription="Create a new document." ma:contentTypeScope="" ma:versionID="538b77549f951e482b8482389fc6b718">
  <xsd:schema xmlns:xsd="http://www.w3.org/2001/XMLSchema" xmlns:xs="http://www.w3.org/2001/XMLSchema" xmlns:p="http://schemas.microsoft.com/office/2006/metadata/properties" xmlns:ns2="eeaf144b-9f0f-45d8-836a-8b8d70391bbe" xmlns:ns3="ef4be1f7-fbb3-44b0-bad5-0ad0963b13bf" targetNamespace="http://schemas.microsoft.com/office/2006/metadata/properties" ma:root="true" ma:fieldsID="0c007632179e5bea174c90d202d692bf" ns2:_="" ns3:_="">
    <xsd:import namespace="eeaf144b-9f0f-45d8-836a-8b8d70391bbe"/>
    <xsd:import namespace="ef4be1f7-fbb3-44b0-bad5-0ad0963b13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f144b-9f0f-45d8-836a-8b8d70391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c13bb2-4050-4808-9050-3ebd68b2d7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4be1f7-fbb3-44b0-bad5-0ad0963b13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f8a9f16-5b9e-4420-bd3e-2abdee5aa54a}" ma:internalName="TaxCatchAll" ma:showField="CatchAllData" ma:web="ef4be1f7-fbb3-44b0-bad5-0ad0963b13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4be1f7-fbb3-44b0-bad5-0ad0963b13bf" xsi:nil="true"/>
    <lcf76f155ced4ddcb4097134ff3c332f xmlns="eeaf144b-9f0f-45d8-836a-8b8d70391bbe">
      <Terms xmlns="http://schemas.microsoft.com/office/infopath/2007/PartnerControls"/>
    </lcf76f155ced4ddcb4097134ff3c332f>
    <SharedWithUsers xmlns="ef4be1f7-fbb3-44b0-bad5-0ad0963b13bf">
      <UserInfo>
        <DisplayName/>
        <AccountId xsi:nil="true"/>
        <AccountType/>
      </UserInfo>
    </SharedWithUsers>
    <MediaLengthInSeconds xmlns="eeaf144b-9f0f-45d8-836a-8b8d70391bbe" xsi:nil="true"/>
  </documentManagement>
</p:properties>
</file>

<file path=customXml/itemProps1.xml><?xml version="1.0" encoding="utf-8"?>
<ds:datastoreItem xmlns:ds="http://schemas.openxmlformats.org/officeDocument/2006/customXml" ds:itemID="{69FE23B9-030D-453F-8C62-6DEDD33C5D0F}"/>
</file>

<file path=customXml/itemProps2.xml><?xml version="1.0" encoding="utf-8"?>
<ds:datastoreItem xmlns:ds="http://schemas.openxmlformats.org/officeDocument/2006/customXml" ds:itemID="{DB3BB409-FEB5-4C2E-BC0F-65544AE0955A}"/>
</file>

<file path=customXml/itemProps3.xml><?xml version="1.0" encoding="utf-8"?>
<ds:datastoreItem xmlns:ds="http://schemas.openxmlformats.org/officeDocument/2006/customXml" ds:itemID="{C288DEEF-8CF5-4D1C-AB88-FA3DE2A726DE}"/>
</file>

<file path=docProps/app.xml><?xml version="1.0" encoding="utf-8"?>
<Properties xmlns="http://schemas.openxmlformats.org/officeDocument/2006/extended-properties" xmlns:vt="http://schemas.openxmlformats.org/officeDocument/2006/docPropsVTypes">
  <TotalTime>0</TotalTime>
  <Words>2690</Words>
  <Application>Microsoft Office PowerPoint</Application>
  <PresentationFormat>On-screen Show (16:9)</PresentationFormat>
  <Paragraphs>356</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Montserrat</vt:lpstr>
      <vt:lpstr>Arial</vt:lpstr>
      <vt:lpstr>Merriweather</vt:lpstr>
      <vt:lpstr>Simple Light</vt:lpstr>
      <vt:lpstr>Weekly Report: MDM Narratives</vt:lpstr>
      <vt:lpstr>Executive Summary</vt:lpstr>
      <vt:lpstr>National Trends &amp; Developments</vt:lpstr>
      <vt:lpstr>“Follow the Data with Dr Frank” Telegram Channel: Subscribers by Day</vt:lpstr>
      <vt:lpstr>“Follow the Data with Dr Frank” Telegram Channel: Subscribers by Month </vt:lpstr>
      <vt:lpstr>MDM Narratives</vt:lpstr>
      <vt:lpstr>MDM Narratives</vt:lpstr>
      <vt:lpstr>MDM Narratives</vt:lpstr>
      <vt:lpstr>MDM Narratives</vt:lpstr>
      <vt:lpstr>MDM Narratives</vt:lpstr>
      <vt:lpstr>MDM Narratives</vt:lpstr>
      <vt:lpstr>MDM Narratives</vt:lpstr>
      <vt:lpstr>Appendix A: Screenshots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B:  Existing MDM Narratives</vt:lpstr>
      <vt:lpstr>Existing MDM Narratives</vt:lpstr>
      <vt:lpstr>Existing MDM Narratives</vt:lpstr>
      <vt:lpstr>Existing MDM Narratives</vt:lpstr>
      <vt:lpstr>Existing MDM Narratives</vt:lpstr>
      <vt:lpstr>Existing MDM Narratives</vt:lpstr>
      <vt:lpstr>Existing MDM Narratives</vt:lpstr>
      <vt:lpstr>Existing MDM Narratives</vt:lpstr>
      <vt:lpstr>Existing MDM Narratives</vt:lpstr>
      <vt:lpstr>Existing MDM Narratives</vt:lpstr>
      <vt:lpstr>Existing MDM Narratives</vt:lpstr>
      <vt:lpstr>Appendix C: Definitions</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Report: MDM Narratives</dc:title>
  <dc:creator>Alex Nelson</dc:creator>
  <cp:lastModifiedBy>Alex Nelson</cp:lastModifiedBy>
  <cp:revision>1</cp:revision>
  <dcterms:modified xsi:type="dcterms:W3CDTF">2022-10-27T19:33:51Z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0x01010049182F93C53E45499EC0689ED379E5AC</vt:lpwstr>
  </property>
  <property fmtid="{D5CDD505-2E9C-101B-9397-08002B2CF9AE}" pid="3" name="Order">
    <vt:r8>3082800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